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1" r:id="rId15"/>
    <p:sldId id="273"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5781"/>
  </p:normalViewPr>
  <p:slideViewPr>
    <p:cSldViewPr snapToGrid="0" snapToObjects="1">
      <p:cViewPr varScale="1">
        <p:scale>
          <a:sx n="93" d="100"/>
          <a:sy n="93"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Wizard_of_Oz_experiment</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4269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form dialog is split in two mirrored pieces: a task entry form on the left, and a preview of what the </a:t>
            </a:r>
            <a:r>
              <a:rPr lang="en-US" dirty="0" err="1"/>
              <a:t>Turker</a:t>
            </a:r>
            <a:r>
              <a:rPr lang="en-US" dirty="0"/>
              <a:t> will see on the right. </a:t>
            </a:r>
          </a:p>
          <a:p>
            <a:r>
              <a:rPr lang="en-US" dirty="0"/>
              <a:t>If the user selected text before opening the dialog, he has the option to split the task by each sentence or paragraph, so the task can be parallelized.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43</a:t>
            </a:fld>
            <a:endParaRPr lang="en-US"/>
          </a:p>
        </p:txBody>
      </p:sp>
    </p:spTree>
    <p:extLst>
      <p:ext uri="{BB962C8B-B14F-4D97-AF65-F5344CB8AC3E}">
        <p14:creationId xmlns:p14="http://schemas.microsoft.com/office/powerpoint/2010/main" val="830520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2/2/21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sz="4400" dirty="0"/>
              <a:t>Crowdsourcing and Human Computer Interaction Design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9210-73E2-9E43-B049-8845FC675320}"/>
              </a:ext>
            </a:extLst>
          </p:cNvPr>
          <p:cNvSpPr>
            <a:spLocks noGrp="1"/>
          </p:cNvSpPr>
          <p:nvPr>
            <p:ph type="title"/>
          </p:nvPr>
        </p:nvSpPr>
        <p:spPr/>
        <p:txBody>
          <a:bodyPr>
            <a:normAutofit/>
          </a:bodyPr>
          <a:lstStyle/>
          <a:p>
            <a:r>
              <a:rPr lang="en-US" dirty="0"/>
              <a:t>Shortening a paper to 10 pages</a:t>
            </a:r>
          </a:p>
        </p:txBody>
      </p:sp>
      <p:pic>
        <p:nvPicPr>
          <p:cNvPr id="4" name="Content Placeholder 3">
            <a:extLst>
              <a:ext uri="{FF2B5EF4-FFF2-40B4-BE49-F238E27FC236}">
                <a16:creationId xmlns:a16="http://schemas.microsoft.com/office/drawing/2014/main" id="{F255674E-52BB-C44D-840F-3C87522DE6D4}"/>
              </a:ext>
            </a:extLst>
          </p:cNvPr>
          <p:cNvPicPr>
            <a:picLocks noGrp="1" noChangeAspect="1"/>
          </p:cNvPicPr>
          <p:nvPr>
            <p:ph idx="1"/>
          </p:nvPr>
        </p:nvPicPr>
        <p:blipFill>
          <a:blip r:embed="rId2"/>
          <a:stretch>
            <a:fillRect/>
          </a:stretch>
        </p:blipFill>
        <p:spPr>
          <a:xfrm>
            <a:off x="400050" y="1789728"/>
            <a:ext cx="10515600" cy="3910370"/>
          </a:xfrm>
          <a:prstGeom prst="rect">
            <a:avLst/>
          </a:prstGeom>
        </p:spPr>
      </p:pic>
    </p:spTree>
    <p:extLst>
      <p:ext uri="{BB962C8B-B14F-4D97-AF65-F5344CB8AC3E}">
        <p14:creationId xmlns:p14="http://schemas.microsoft.com/office/powerpoint/2010/main" val="240878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C4C1-D89D-A541-B517-783DDF042EDB}"/>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A86C45AE-428B-C34A-83A8-AE88B7C04894}"/>
              </a:ext>
            </a:extLst>
          </p:cNvPr>
          <p:cNvSpPr>
            <a:spLocks noGrp="1"/>
          </p:cNvSpPr>
          <p:nvPr>
            <p:ph idx="1"/>
          </p:nvPr>
        </p:nvSpPr>
        <p:spPr/>
        <p:txBody>
          <a:bodyPr/>
          <a:lstStyle/>
          <a:p>
            <a:pPr marL="342900" indent="-342900">
              <a:buFont typeface="Arial" panose="020B0604020202020204" pitchFamily="34" charset="0"/>
              <a:buChar char="•"/>
            </a:pPr>
            <a:r>
              <a:rPr lang="en-US" sz="2400" dirty="0"/>
              <a:t>Rewriting text to be shorter is a task that Natural Language Processing researcher work on – including me and my students!</a:t>
            </a:r>
            <a:br>
              <a:rPr lang="en-US" sz="2400" dirty="0"/>
            </a:br>
            <a:endParaRPr lang="en-US" sz="2400" dirty="0"/>
          </a:p>
          <a:p>
            <a:pPr marL="342900" indent="-342900">
              <a:buFont typeface="Arial" panose="020B0604020202020204" pitchFamily="34" charset="0"/>
              <a:buChar char="•"/>
            </a:pPr>
            <a:r>
              <a:rPr lang="en-US" sz="2400" dirty="0"/>
              <a:t>The goal of “sentence compression” is to re-write text to be shorter while preserving all of its meaning</a:t>
            </a:r>
          </a:p>
          <a:p>
            <a:endParaRPr lang="en-US" dirty="0"/>
          </a:p>
        </p:txBody>
      </p:sp>
    </p:spTree>
    <p:extLst>
      <p:ext uri="{BB962C8B-B14F-4D97-AF65-F5344CB8AC3E}">
        <p14:creationId xmlns:p14="http://schemas.microsoft.com/office/powerpoint/2010/main" val="35853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B475-B97E-394E-A438-D34A1AB0D874}"/>
              </a:ext>
            </a:extLst>
          </p:cNvPr>
          <p:cNvSpPr>
            <a:spLocks noGrp="1"/>
          </p:cNvSpPr>
          <p:nvPr>
            <p:ph type="title"/>
          </p:nvPr>
        </p:nvSpPr>
        <p:spPr/>
        <p:txBody>
          <a:bodyPr>
            <a:normAutofit fontScale="90000"/>
          </a:bodyPr>
          <a:lstStyle/>
          <a:p>
            <a:r>
              <a:rPr lang="en-US" dirty="0"/>
              <a:t>AI approaches</a:t>
            </a:r>
            <a:br>
              <a:rPr lang="en-US" dirty="0"/>
            </a:br>
            <a:endParaRPr lang="en-US" dirty="0"/>
          </a:p>
        </p:txBody>
      </p:sp>
      <p:sp>
        <p:nvSpPr>
          <p:cNvPr id="3" name="Content Placeholder 2">
            <a:extLst>
              <a:ext uri="{FF2B5EF4-FFF2-40B4-BE49-F238E27FC236}">
                <a16:creationId xmlns:a16="http://schemas.microsoft.com/office/drawing/2014/main" id="{83278E4F-2A34-6A48-A544-AE93DA771CCD}"/>
              </a:ext>
            </a:extLst>
          </p:cNvPr>
          <p:cNvSpPr>
            <a:spLocks noGrp="1"/>
          </p:cNvSpPr>
          <p:nvPr>
            <p:ph idx="1"/>
          </p:nvPr>
        </p:nvSpPr>
        <p:spPr/>
        <p:txBody>
          <a:bodyPr/>
          <a:lstStyle/>
          <a:p>
            <a:pPr marL="342900" indent="-342900">
              <a:buFont typeface="Arial" panose="020B0604020202020204" pitchFamily="34" charset="0"/>
              <a:buChar char="•"/>
            </a:pPr>
            <a:r>
              <a:rPr lang="en-US" sz="2500" dirty="0"/>
              <a:t>Deletion</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Paraphrasing</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Summarization</a:t>
            </a:r>
          </a:p>
          <a:p>
            <a:endParaRPr lang="en-US" dirty="0"/>
          </a:p>
        </p:txBody>
      </p:sp>
    </p:spTree>
    <p:extLst>
      <p:ext uri="{BB962C8B-B14F-4D97-AF65-F5344CB8AC3E}">
        <p14:creationId xmlns:p14="http://schemas.microsoft.com/office/powerpoint/2010/main" val="274219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lstStyle/>
          <a:p>
            <a:pPr algn="ctr"/>
            <a:r>
              <a:rPr lang="en-US" sz="2900" dirty="0"/>
              <a:t>Congressional leaders reached a last-gasp agreement Friday to avert a shutdown of the federal government, after days of haggling and tense hours of brinksmanship.</a:t>
            </a:r>
          </a:p>
          <a:p>
            <a:pPr algn="ctr"/>
            <a:endParaRPr lang="en-US" dirty="0"/>
          </a:p>
        </p:txBody>
      </p:sp>
    </p:spTree>
    <p:extLst>
      <p:ext uri="{BB962C8B-B14F-4D97-AF65-F5344CB8AC3E}">
        <p14:creationId xmlns:p14="http://schemas.microsoft.com/office/powerpoint/2010/main" val="233191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500" dirty="0"/>
              <a:t>Congressional leaders reached a last-gasp agreement Friday to avert a shutdown of the federal government</a:t>
            </a:r>
            <a:r>
              <a:rPr lang="en-US" sz="2500" strike="sngStrike" dirty="0"/>
              <a:t>, after days of haggling and tense hours of brinksmanship</a:t>
            </a:r>
            <a:r>
              <a:rPr lang="en-US" sz="2500" dirty="0"/>
              <a:t>.</a:t>
            </a:r>
          </a:p>
          <a:p>
            <a:endParaRPr lang="en-US" sz="2500" dirty="0"/>
          </a:p>
        </p:txBody>
      </p:sp>
      <p:pic>
        <p:nvPicPr>
          <p:cNvPr id="4" name="Picture 3">
            <a:extLst>
              <a:ext uri="{FF2B5EF4-FFF2-40B4-BE49-F238E27FC236}">
                <a16:creationId xmlns:a16="http://schemas.microsoft.com/office/drawing/2014/main" id="{9D9BCD74-93CD-1946-9E92-DE3067728F79}"/>
              </a:ext>
            </a:extLst>
          </p:cNvPr>
          <p:cNvPicPr>
            <a:picLocks noChangeAspect="1"/>
          </p:cNvPicPr>
          <p:nvPr/>
        </p:nvPicPr>
        <p:blipFill>
          <a:blip r:embed="rId2"/>
          <a:stretch>
            <a:fillRect/>
          </a:stretch>
        </p:blipFill>
        <p:spPr>
          <a:xfrm>
            <a:off x="4681407" y="1655476"/>
            <a:ext cx="2349500" cy="1028700"/>
          </a:xfrm>
          <a:prstGeom prst="rect">
            <a:avLst/>
          </a:prstGeom>
        </p:spPr>
      </p:pic>
    </p:spTree>
    <p:extLst>
      <p:ext uri="{BB962C8B-B14F-4D97-AF65-F5344CB8AC3E}">
        <p14:creationId xmlns:p14="http://schemas.microsoft.com/office/powerpoint/2010/main" val="97122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AI approaches</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500" b="1" dirty="0"/>
              <a:t>Congress</a:t>
            </a:r>
            <a:r>
              <a:rPr lang="en-US" sz="2500" dirty="0"/>
              <a:t> </a:t>
            </a:r>
            <a:r>
              <a:rPr lang="en-US" sz="2500" b="1" dirty="0"/>
              <a:t>agreed</a:t>
            </a:r>
            <a:r>
              <a:rPr lang="en-US" sz="2500" dirty="0"/>
              <a:t> Friday to avert a shutdown of the federal government, after days of haggling and tense hours of brinksmanship.</a:t>
            </a:r>
          </a:p>
          <a:p>
            <a:endParaRPr lang="en-US" sz="2500" dirty="0"/>
          </a:p>
        </p:txBody>
      </p:sp>
      <p:pic>
        <p:nvPicPr>
          <p:cNvPr id="5" name="Picture 4">
            <a:extLst>
              <a:ext uri="{FF2B5EF4-FFF2-40B4-BE49-F238E27FC236}">
                <a16:creationId xmlns:a16="http://schemas.microsoft.com/office/drawing/2014/main" id="{A26BD811-0A01-1E47-B32B-5F15B811ED4E}"/>
              </a:ext>
            </a:extLst>
          </p:cNvPr>
          <p:cNvPicPr>
            <a:picLocks noChangeAspect="1"/>
          </p:cNvPicPr>
          <p:nvPr/>
        </p:nvPicPr>
        <p:blipFill>
          <a:blip r:embed="rId2"/>
          <a:stretch>
            <a:fillRect/>
          </a:stretch>
        </p:blipFill>
        <p:spPr>
          <a:xfrm>
            <a:off x="4416269" y="1855657"/>
            <a:ext cx="3149600" cy="838200"/>
          </a:xfrm>
          <a:prstGeom prst="rect">
            <a:avLst/>
          </a:prstGeom>
        </p:spPr>
      </p:pic>
    </p:spTree>
    <p:extLst>
      <p:ext uri="{BB962C8B-B14F-4D97-AF65-F5344CB8AC3E}">
        <p14:creationId xmlns:p14="http://schemas.microsoft.com/office/powerpoint/2010/main" val="103211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8E45-A6B0-F743-82EE-6E74ACBF1453}"/>
              </a:ext>
            </a:extLst>
          </p:cNvPr>
          <p:cNvSpPr>
            <a:spLocks noGrp="1"/>
          </p:cNvSpPr>
          <p:nvPr>
            <p:ph type="title"/>
          </p:nvPr>
        </p:nvSpPr>
        <p:spPr/>
        <p:txBody>
          <a:bodyPr/>
          <a:lstStyle/>
          <a:p>
            <a:r>
              <a:rPr lang="en-US" dirty="0"/>
              <a:t>Soylent’s Solution</a:t>
            </a:r>
          </a:p>
        </p:txBody>
      </p:sp>
      <p:sp>
        <p:nvSpPr>
          <p:cNvPr id="3" name="Content Placeholder 2">
            <a:extLst>
              <a:ext uri="{FF2B5EF4-FFF2-40B4-BE49-F238E27FC236}">
                <a16:creationId xmlns:a16="http://schemas.microsoft.com/office/drawing/2014/main" id="{D3F55467-4186-144F-8A14-30B299E36382}"/>
              </a:ext>
            </a:extLst>
          </p:cNvPr>
          <p:cNvSpPr>
            <a:spLocks noGrp="1"/>
          </p:cNvSpPr>
          <p:nvPr>
            <p:ph idx="1"/>
          </p:nvPr>
        </p:nvSpPr>
        <p:spPr/>
        <p:txBody>
          <a:bodyPr anchor="ctr">
            <a:normAutofit/>
          </a:bodyPr>
          <a:lstStyle/>
          <a:p>
            <a:pPr algn="ctr"/>
            <a:r>
              <a:rPr lang="en-US" sz="2900" dirty="0"/>
              <a:t>Congressional leaders reached a last-gasp agreement Friday to avert a shutdown of the federal government, after days of haggling and tense hours of brinksmanship.</a:t>
            </a:r>
          </a:p>
        </p:txBody>
      </p:sp>
    </p:spTree>
    <p:extLst>
      <p:ext uri="{BB962C8B-B14F-4D97-AF65-F5344CB8AC3E}">
        <p14:creationId xmlns:p14="http://schemas.microsoft.com/office/powerpoint/2010/main" val="1496413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4A6E-301C-6A4B-8DC5-A3202C2E94E0}"/>
              </a:ext>
            </a:extLst>
          </p:cNvPr>
          <p:cNvSpPr>
            <a:spLocks noGrp="1"/>
          </p:cNvSpPr>
          <p:nvPr>
            <p:ph type="title"/>
          </p:nvPr>
        </p:nvSpPr>
        <p:spPr/>
        <p:txBody>
          <a:bodyPr/>
          <a:lstStyle/>
          <a:p>
            <a:r>
              <a:rPr lang="en-US" dirty="0" err="1"/>
              <a:t>Shortn</a:t>
            </a:r>
            <a:r>
              <a:rPr lang="en-US" dirty="0"/>
              <a:t> Interaction</a:t>
            </a:r>
          </a:p>
        </p:txBody>
      </p:sp>
      <p:sp>
        <p:nvSpPr>
          <p:cNvPr id="3" name="Content Placeholder 2">
            <a:extLst>
              <a:ext uri="{FF2B5EF4-FFF2-40B4-BE49-F238E27FC236}">
                <a16:creationId xmlns:a16="http://schemas.microsoft.com/office/drawing/2014/main" id="{D669F779-7C59-2143-A364-C8E83EDD6F30}"/>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Selects the paragraph or section of text that is too long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Press the </a:t>
            </a:r>
            <a:r>
              <a:rPr lang="en-US" sz="2400" dirty="0" err="1"/>
              <a:t>Shortn</a:t>
            </a:r>
            <a:r>
              <a:rPr lang="en-US" sz="2400" dirty="0"/>
              <a:t> button in the Word’s Soylent ribbon tab</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Soylent launches a series of </a:t>
            </a:r>
            <a:r>
              <a:rPr lang="en-US" sz="2400" dirty="0" err="1"/>
              <a:t>MTurk</a:t>
            </a:r>
            <a:r>
              <a:rPr lang="en-US" sz="2400" dirty="0"/>
              <a:t> Turk tasks and notifies user when text is ready</a:t>
            </a:r>
            <a:br>
              <a:rPr lang="en-US" sz="2400" dirty="0"/>
            </a:br>
            <a:endParaRPr lang="en-US" sz="2400" dirty="0"/>
          </a:p>
          <a:p>
            <a:pPr marL="342900" indent="-342900">
              <a:buFont typeface="Arial" panose="020B0604020202020204" pitchFamily="34" charset="0"/>
              <a:buChar char="•"/>
            </a:pPr>
            <a:r>
              <a:rPr lang="en-US" sz="2400" dirty="0"/>
              <a:t>User launches the </a:t>
            </a:r>
            <a:r>
              <a:rPr lang="en-US" sz="2400" dirty="0" err="1"/>
              <a:t>Shortn</a:t>
            </a:r>
            <a:r>
              <a:rPr lang="en-US" sz="2400" dirty="0"/>
              <a:t> dialog box</a:t>
            </a:r>
          </a:p>
        </p:txBody>
      </p:sp>
    </p:spTree>
    <p:extLst>
      <p:ext uri="{BB962C8B-B14F-4D97-AF65-F5344CB8AC3E}">
        <p14:creationId xmlns:p14="http://schemas.microsoft.com/office/powerpoint/2010/main" val="2815789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700">
                <a:latin typeface="Helvetica Neue Light"/>
                <a:ea typeface="Helvetica Neue Light"/>
                <a:cs typeface="Helvetica Neue Light"/>
                <a:sym typeface="Helvetica Neue Light"/>
              </a:defRPr>
            </a:pPr>
            <a:r>
              <a:rPr sz="2000" dirty="0"/>
              <a:t> 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a:t>
            </a:r>
            <a:r>
              <a:rPr sz="2000" dirty="0">
                <a:solidFill>
                  <a:srgbClr val="FF2600"/>
                </a:solidFill>
              </a:rPr>
              <a:t>One solution to this problem would be to let the user rearrange the clustering manually, perhaps using drag-and-drop to merge and split clusters.</a:t>
            </a:r>
            <a:r>
              <a:rPr sz="2000" dirty="0"/>
              <a:t>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310056"/>
            <a:ext cx="5422897" cy="5950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700">
                <a:latin typeface="Helvetica Neue Light"/>
                <a:ea typeface="Helvetica Neue Light"/>
                <a:cs typeface="Helvetica Neue Light"/>
                <a:sym typeface="Helvetica Neue Light"/>
              </a:defRPr>
            </a:pPr>
            <a:r>
              <a:rPr sz="2000" dirty="0"/>
              <a:t>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a:t>
            </a:r>
            <a:r>
              <a:rPr sz="2000" dirty="0">
                <a:solidFill>
                  <a:srgbClr val="FF2600"/>
                </a:solidFill>
              </a:rPr>
              <a:t>One solution to this problem would be to let the user rearrange the clustering manually, using drag-and-drop edits.</a:t>
            </a:r>
            <a:r>
              <a:rPr sz="2000" dirty="0"/>
              <a:t> Clustering and selection generalization would also be improved by recognizing common test structure like URLs, filenames, email addresses, dates, times, etc. </a:t>
            </a:r>
          </a:p>
        </p:txBody>
      </p:sp>
      <p:sp>
        <p:nvSpPr>
          <p:cNvPr id="11" name="Line">
            <a:extLst>
              <a:ext uri="{FF2B5EF4-FFF2-40B4-BE49-F238E27FC236}">
                <a16:creationId xmlns:a16="http://schemas.microsoft.com/office/drawing/2014/main" id="{4786E279-4CF7-134F-92B0-A1BFF9F978C0}"/>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2" name="Rounded Rectangle">
            <a:extLst>
              <a:ext uri="{FF2B5EF4-FFF2-40B4-BE49-F238E27FC236}">
                <a16:creationId xmlns:a16="http://schemas.microsoft.com/office/drawing/2014/main" id="{1A6A78D6-0F62-C744-9C20-9D21E8BE64D6}"/>
              </a:ext>
            </a:extLst>
          </p:cNvPr>
          <p:cNvSpPr/>
          <p:nvPr/>
        </p:nvSpPr>
        <p:spPr>
          <a:xfrm>
            <a:off x="5918200" y="26543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3" name="Line">
            <a:extLst>
              <a:ext uri="{FF2B5EF4-FFF2-40B4-BE49-F238E27FC236}">
                <a16:creationId xmlns:a16="http://schemas.microsoft.com/office/drawing/2014/main" id="{5F9F61F8-DBB0-E246-B6E8-BAAA2E2A06A4}"/>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1011396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925609"/>
            <a:ext cx="5422897" cy="471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because the differences in structure aren't relevant to a specific task.</a:t>
            </a:r>
            <a:r>
              <a:rPr lang="en-US" sz="2000" dirty="0"/>
              <a:t>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5" name="Line">
            <a:extLst>
              <a:ext uri="{FF2B5EF4-FFF2-40B4-BE49-F238E27FC236}">
                <a16:creationId xmlns:a16="http://schemas.microsoft.com/office/drawing/2014/main" id="{1A9CC0D7-9F35-C841-91B9-10BB8D03E28C}"/>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6" name="Rounded Rectangle">
            <a:extLst>
              <a:ext uri="{FF2B5EF4-FFF2-40B4-BE49-F238E27FC236}">
                <a16:creationId xmlns:a16="http://schemas.microsoft.com/office/drawing/2014/main" id="{39A6206C-CAA7-AD4C-8A94-2AD039438A95}"/>
              </a:ext>
            </a:extLst>
          </p:cNvPr>
          <p:cNvSpPr/>
          <p:nvPr/>
        </p:nvSpPr>
        <p:spPr>
          <a:xfrm>
            <a:off x="5918200" y="30353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7" name="Line">
            <a:extLst>
              <a:ext uri="{FF2B5EF4-FFF2-40B4-BE49-F238E27FC236}">
                <a16:creationId xmlns:a16="http://schemas.microsoft.com/office/drawing/2014/main" id="{A96FD9E1-B5F3-AB47-B58A-5698F4F05A7A}"/>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274819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normAutofit/>
          </a:bodyPr>
          <a:lstStyle/>
          <a:p>
            <a:r>
              <a:rPr lang="en-US" dirty="0"/>
              <a:t>Wizard of Oz in HCI</a:t>
            </a:r>
          </a:p>
        </p:txBody>
      </p:sp>
      <p:pic>
        <p:nvPicPr>
          <p:cNvPr id="4" name="Content Placeholder 3">
            <a:extLst>
              <a:ext uri="{FF2B5EF4-FFF2-40B4-BE49-F238E27FC236}">
                <a16:creationId xmlns:a16="http://schemas.microsoft.com/office/drawing/2014/main" id="{568D6234-F03C-0C40-9F69-8FB19EE605E9}"/>
              </a:ext>
            </a:extLst>
          </p:cNvPr>
          <p:cNvPicPr>
            <a:picLocks noGrp="1" noChangeAspect="1"/>
          </p:cNvPicPr>
          <p:nvPr>
            <p:ph idx="1"/>
          </p:nvPr>
        </p:nvPicPr>
        <p:blipFill>
          <a:blip r:embed="rId3"/>
          <a:stretch>
            <a:fillRect/>
          </a:stretch>
        </p:blipFill>
        <p:spPr>
          <a:xfrm>
            <a:off x="2374900" y="1598613"/>
            <a:ext cx="6565900" cy="4292600"/>
          </a:xfrm>
          <a:prstGeom prst="rect">
            <a:avLst/>
          </a:prstGeom>
        </p:spPr>
      </p:pic>
    </p:spTree>
    <p:extLst>
      <p:ext uri="{BB962C8B-B14F-4D97-AF65-F5344CB8AC3E}">
        <p14:creationId xmlns:p14="http://schemas.microsoft.com/office/powerpoint/2010/main" val="317875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925609"/>
            <a:ext cx="5422897" cy="471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as structure differences aren't important to the editing task.</a:t>
            </a:r>
            <a:r>
              <a:rPr lang="en-US" sz="2000" dirty="0"/>
              <a:t>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a:t>
            </a:r>
          </a:p>
        </p:txBody>
      </p:sp>
      <p:sp>
        <p:nvSpPr>
          <p:cNvPr id="7" name="Line">
            <a:extLst>
              <a:ext uri="{FF2B5EF4-FFF2-40B4-BE49-F238E27FC236}">
                <a16:creationId xmlns:a16="http://schemas.microsoft.com/office/drawing/2014/main" id="{0673899D-FE0C-1D43-9B43-FBE9ACB8A1DA}"/>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Rounded Rectangle">
            <a:extLst>
              <a:ext uri="{FF2B5EF4-FFF2-40B4-BE49-F238E27FC236}">
                <a16:creationId xmlns:a16="http://schemas.microsoft.com/office/drawing/2014/main" id="{F7796859-9844-8E4C-8F91-DB9B4F52BB8C}"/>
              </a:ext>
            </a:extLst>
          </p:cNvPr>
          <p:cNvSpPr/>
          <p:nvPr/>
        </p:nvSpPr>
        <p:spPr>
          <a:xfrm>
            <a:off x="5918200" y="32512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1" name="Line">
            <a:extLst>
              <a:ext uri="{FF2B5EF4-FFF2-40B4-BE49-F238E27FC236}">
                <a16:creationId xmlns:a16="http://schemas.microsoft.com/office/drawing/2014/main" id="{E8DAF6A9-147A-EB4B-9A61-C21AC15EC161}"/>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9960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perhaps using drag-and-drop to merge and split clusters. Clustering and selection generalization would also be improved by recognizing common test structure like URLs, filenames, email addresses, dates, times, etc.">
            <a:extLst>
              <a:ext uri="{FF2B5EF4-FFF2-40B4-BE49-F238E27FC236}">
                <a16:creationId xmlns:a16="http://schemas.microsoft.com/office/drawing/2014/main" id="{1F3611C7-E780-0F48-88B6-409995B473CF}"/>
              </a:ext>
            </a:extLst>
          </p:cNvPr>
          <p:cNvSpPr txBox="1"/>
          <p:nvPr/>
        </p:nvSpPr>
        <p:spPr>
          <a:xfrm>
            <a:off x="1120" y="463945"/>
            <a:ext cx="5917077"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 Automatic clustering generally helps separate different kinds of records that need to be edited differently, but it isn't perfect.</a:t>
            </a:r>
            <a:r>
              <a:rPr lang="en-US" sz="2000" dirty="0">
                <a:solidFill>
                  <a:srgbClr val="FF2600"/>
                </a:solidFill>
              </a:rPr>
              <a: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a:t>
            </a:r>
            <a:r>
              <a:rPr lang="en-US" sz="2000" dirty="0"/>
              <a:t>Conversely, sometimes the clustering isn't fine enough, leaving heterogeneous clusters that must be edited one line at a time. </a:t>
            </a:r>
            <a:r>
              <a:rPr lang="en-US" sz="2000" dirty="0">
                <a:solidFill>
                  <a:srgbClr val="FF2600"/>
                </a:solidFill>
              </a:rPr>
              <a:t>One solution to this problem would be to let the user rearrange the clustering manually, perhaps using drag-and-drop to merge and split clusters.</a:t>
            </a:r>
            <a:r>
              <a:rPr lang="en-US" sz="2000" dirty="0"/>
              <a:t> Clustering and selection generalization would also be improved by recognizing common test structure like URLs, filenames, email addresses, dates, times, etc. </a:t>
            </a:r>
          </a:p>
        </p:txBody>
      </p:sp>
      <p:sp>
        <p:nvSpPr>
          <p:cNvPr id="10" name="Automatic clustering generally helps separate different kinds of records that need to be edited differently, but it isn't perfect. Sometimes it creates more clusters than needed, because the differences in structure aren't important to the user's particular editing task. For example, if the user only needs to edit near the end of each line, then differences at the start of the line are largely irrelevant, and it isn't necessary to split base on those differences. Conversely, sometimes the clustering isn't fine enough, leaving heterogeneous clusters that must be edited one line at a time. One solution to this problem would be to let the user rearrange the clustering manually, using drag-and-drop edits. Clustering and selection generalization would also be improved by recognizing common test structure like URLs, filenames, email addresses, dates, times, etc.">
            <a:extLst>
              <a:ext uri="{FF2B5EF4-FFF2-40B4-BE49-F238E27FC236}">
                <a16:creationId xmlns:a16="http://schemas.microsoft.com/office/drawing/2014/main" id="{D4A87518-1F8F-D84F-AEA1-6A8F904A7BE4}"/>
              </a:ext>
            </a:extLst>
          </p:cNvPr>
          <p:cNvSpPr txBox="1"/>
          <p:nvPr/>
        </p:nvSpPr>
        <p:spPr>
          <a:xfrm>
            <a:off x="6731000" y="1079497"/>
            <a:ext cx="5422897" cy="4411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2700">
                <a:latin typeface="Helvetica Neue Light"/>
                <a:ea typeface="Helvetica Neue Light"/>
                <a:cs typeface="Helvetica Neue Light"/>
                <a:sym typeface="Helvetica Neue Light"/>
              </a:defRPr>
            </a:pPr>
            <a:r>
              <a:rPr lang="en-US" sz="2000" dirty="0"/>
              <a:t>Automatic clustering generally helps separate different kinds of records that need to be edited differently, but it isn't perfect. </a:t>
            </a:r>
            <a:r>
              <a:rPr lang="en-US" sz="2000" dirty="0">
                <a:solidFill>
                  <a:srgbClr val="FF2600"/>
                </a:solidFill>
              </a:rPr>
              <a:t>Sometimes it creates more clusters than needed, as structure differences aren't important to the editing task.</a:t>
            </a:r>
            <a:r>
              <a:rPr lang="en-US" sz="2000" dirty="0"/>
              <a:t> Conversely, sometimes the clustering isn't fine enough, leaving heterogeneous clusters that must be edited one line at a time. </a:t>
            </a:r>
            <a:r>
              <a:rPr lang="en-US" sz="2000" dirty="0">
                <a:solidFill>
                  <a:srgbClr val="FF2600"/>
                </a:solidFill>
              </a:rPr>
              <a:t>One solution to this problem would be to let the user rearrange the clustering manually using drag-and-drop edits.</a:t>
            </a:r>
            <a:r>
              <a:rPr lang="en-US" sz="2000" dirty="0"/>
              <a:t> Clustering and selection generalization would also be improved by recognizing common test structure like URLs, filenames, email addresses, dates, times, etc.</a:t>
            </a:r>
          </a:p>
        </p:txBody>
      </p:sp>
      <p:sp>
        <p:nvSpPr>
          <p:cNvPr id="7" name="Line">
            <a:extLst>
              <a:ext uri="{FF2B5EF4-FFF2-40B4-BE49-F238E27FC236}">
                <a16:creationId xmlns:a16="http://schemas.microsoft.com/office/drawing/2014/main" id="{0673899D-FE0C-1D43-9B43-FBE9ACB8A1DA}"/>
              </a:ext>
            </a:extLst>
          </p:cNvPr>
          <p:cNvSpPr/>
          <p:nvPr/>
        </p:nvSpPr>
        <p:spPr>
          <a:xfrm flipH="1">
            <a:off x="6322552" y="2446226"/>
            <a:ext cx="1" cy="3506401"/>
          </a:xfrm>
          <a:prstGeom prst="line">
            <a:avLst/>
          </a:prstGeom>
          <a:ln w="127000">
            <a:solidFill>
              <a:srgbClr val="00000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 name="Rounded Rectangle">
            <a:extLst>
              <a:ext uri="{FF2B5EF4-FFF2-40B4-BE49-F238E27FC236}">
                <a16:creationId xmlns:a16="http://schemas.microsoft.com/office/drawing/2014/main" id="{F7796859-9844-8E4C-8F91-DB9B4F52BB8C}"/>
              </a:ext>
            </a:extLst>
          </p:cNvPr>
          <p:cNvSpPr/>
          <p:nvPr/>
        </p:nvSpPr>
        <p:spPr>
          <a:xfrm>
            <a:off x="5918200" y="3860800"/>
            <a:ext cx="812800" cy="368300"/>
          </a:xfrm>
          <a:prstGeom prst="roundRect">
            <a:avLst>
              <a:gd name="adj" fmla="val 50000"/>
            </a:avLst>
          </a:prstGeom>
          <a:solidFill>
            <a:srgbClr val="929292"/>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1" name="Line">
            <a:extLst>
              <a:ext uri="{FF2B5EF4-FFF2-40B4-BE49-F238E27FC236}">
                <a16:creationId xmlns:a16="http://schemas.microsoft.com/office/drawing/2014/main" id="{E8DAF6A9-147A-EB4B-9A61-C21AC15EC161}"/>
              </a:ext>
            </a:extLst>
          </p:cNvPr>
          <p:cNvSpPr/>
          <p:nvPr/>
        </p:nvSpPr>
        <p:spPr>
          <a:xfrm>
            <a:off x="6319065" y="4077483"/>
            <a:ext cx="2" cy="1867337"/>
          </a:xfrm>
          <a:prstGeom prst="line">
            <a:avLst/>
          </a:prstGeom>
          <a:ln w="127000">
            <a:solidFill>
              <a:srgbClr val="79797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451587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6384-3D06-3F44-9B0E-C6CB5B587D04}"/>
              </a:ext>
            </a:extLst>
          </p:cNvPr>
          <p:cNvSpPr>
            <a:spLocks noGrp="1"/>
          </p:cNvSpPr>
          <p:nvPr>
            <p:ph type="title"/>
          </p:nvPr>
        </p:nvSpPr>
        <p:spPr/>
        <p:txBody>
          <a:bodyPr/>
          <a:lstStyle/>
          <a:p>
            <a:r>
              <a:rPr lang="en-US" dirty="0"/>
              <a:t>Length Reduction</a:t>
            </a:r>
          </a:p>
        </p:txBody>
      </p:sp>
      <p:sp>
        <p:nvSpPr>
          <p:cNvPr id="3" name="Content Placeholder 2">
            <a:extLst>
              <a:ext uri="{FF2B5EF4-FFF2-40B4-BE49-F238E27FC236}">
                <a16:creationId xmlns:a16="http://schemas.microsoft.com/office/drawing/2014/main" id="{E12D0DD1-1D6A-E443-9458-77216B9CC27A}"/>
              </a:ext>
            </a:extLst>
          </p:cNvPr>
          <p:cNvSpPr>
            <a:spLocks noGrp="1"/>
          </p:cNvSpPr>
          <p:nvPr>
            <p:ph idx="1"/>
          </p:nvPr>
        </p:nvSpPr>
        <p:spPr/>
        <p:txBody>
          <a:bodyPr/>
          <a:lstStyle/>
          <a:p>
            <a:pPr marL="342900" indent="-342900">
              <a:buFont typeface="Arial" panose="020B0604020202020204" pitchFamily="34" charset="0"/>
              <a:buChar char="•"/>
            </a:pPr>
            <a:r>
              <a:rPr lang="en-US" sz="2400" dirty="0"/>
              <a:t>Reductions affect different parts of the text, so moving slider changes different regions</a:t>
            </a:r>
            <a:br>
              <a:rPr lang="en-US" sz="2400" dirty="0"/>
            </a:br>
            <a:endParaRPr lang="en-US" sz="2400" dirty="0"/>
          </a:p>
          <a:p>
            <a:pPr marL="342900" indent="-342900">
              <a:buFont typeface="Arial" panose="020B0604020202020204" pitchFamily="34" charset="0"/>
              <a:buChar char="•"/>
            </a:pPr>
            <a:r>
              <a:rPr lang="en-US" sz="2400" dirty="0"/>
              <a:t>Removes ~15–30% in a single pass, and up to ~50% with multiple iterations</a:t>
            </a:r>
            <a:br>
              <a:rPr lang="en-US" sz="2400" dirty="0"/>
            </a:br>
            <a:endParaRPr lang="en-US" sz="2400" dirty="0"/>
          </a:p>
          <a:p>
            <a:pPr marL="342900" indent="-342900">
              <a:buFont typeface="Arial" panose="020B0604020202020204" pitchFamily="34" charset="0"/>
              <a:buChar char="•"/>
            </a:pPr>
            <a:r>
              <a:rPr lang="en-US" sz="2400" dirty="0"/>
              <a:t>The algorithm preserves meaning, cutting only unnecessary language and repetitions</a:t>
            </a:r>
            <a:br>
              <a:rPr lang="en-US" sz="2400" dirty="0"/>
            </a:br>
            <a:endParaRPr lang="en-US" sz="2400" dirty="0"/>
          </a:p>
          <a:p>
            <a:pPr marL="342900" indent="-342900">
              <a:buFont typeface="Arial" panose="020B0604020202020204" pitchFamily="34" charset="0"/>
              <a:buChar char="•"/>
            </a:pPr>
            <a:r>
              <a:rPr lang="en-US" sz="2400" dirty="0"/>
              <a:t>User (not Workers) must remove whole arguments or sections</a:t>
            </a:r>
          </a:p>
          <a:p>
            <a:endParaRPr lang="en-US" dirty="0"/>
          </a:p>
        </p:txBody>
      </p:sp>
    </p:spTree>
    <p:extLst>
      <p:ext uri="{BB962C8B-B14F-4D97-AF65-F5344CB8AC3E}">
        <p14:creationId xmlns:p14="http://schemas.microsoft.com/office/powerpoint/2010/main" val="3711129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62504-52D6-4B4E-BB1E-4BDDB77BE4DB}"/>
              </a:ext>
            </a:extLst>
          </p:cNvPr>
          <p:cNvSpPr>
            <a:spLocks noGrp="1"/>
          </p:cNvSpPr>
          <p:nvPr>
            <p:ph type="title"/>
          </p:nvPr>
        </p:nvSpPr>
        <p:spPr/>
        <p:txBody>
          <a:bodyPr/>
          <a:lstStyle/>
          <a:p>
            <a:r>
              <a:rPr lang="en-US" dirty="0"/>
              <a:t>Example </a:t>
            </a:r>
            <a:r>
              <a:rPr lang="en-US" dirty="0" err="1"/>
              <a:t>Shortn</a:t>
            </a:r>
            <a:r>
              <a:rPr lang="en-US" dirty="0"/>
              <a:t>: Blog</a:t>
            </a:r>
          </a:p>
        </p:txBody>
      </p:sp>
      <p:sp>
        <p:nvSpPr>
          <p:cNvPr id="10"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59D6A45F-314E-EF44-A024-42442CD5436F}"/>
              </a:ext>
            </a:extLst>
          </p:cNvPr>
          <p:cNvSpPr txBox="1"/>
          <p:nvPr/>
        </p:nvSpPr>
        <p:spPr>
          <a:xfrm>
            <a:off x="1785105" y="1314907"/>
            <a:ext cx="7744737" cy="2410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sz="2500" dirty="0"/>
              <a:t>Print publishers are in a tizzy over Apple’s new iPad because they hope to </a:t>
            </a:r>
            <a:r>
              <a:rPr sz="2500" strike="sngStrike" dirty="0">
                <a:solidFill>
                  <a:srgbClr val="FF2600"/>
                </a:solidFill>
              </a:rPr>
              <a:t>finally</a:t>
            </a:r>
            <a:r>
              <a:rPr sz="2500" dirty="0"/>
              <a:t> be able to charge for their digital editions. But in order to get people to pay for their magazine and newspaper apps, they </a:t>
            </a:r>
            <a:r>
              <a:rPr sz="2500" strike="sngStrike" dirty="0">
                <a:solidFill>
                  <a:srgbClr val="FF2600"/>
                </a:solidFill>
              </a:rPr>
              <a:t>are going to</a:t>
            </a:r>
            <a:r>
              <a:rPr sz="2500" dirty="0"/>
              <a:t> have to offer something different that readers cannot get at the newsstand or on the open Web.</a:t>
            </a:r>
          </a:p>
        </p:txBody>
      </p:sp>
      <p:graphicFrame>
        <p:nvGraphicFramePr>
          <p:cNvPr id="11" name="Table">
            <a:extLst>
              <a:ext uri="{FF2B5EF4-FFF2-40B4-BE49-F238E27FC236}">
                <a16:creationId xmlns:a16="http://schemas.microsoft.com/office/drawing/2014/main" id="{89DCFFE6-9667-4049-8C0C-EBE7067BAD56}"/>
              </a:ext>
            </a:extLst>
          </p:cNvPr>
          <p:cNvGraphicFramePr/>
          <p:nvPr>
            <p:extLst>
              <p:ext uri="{D42A27DB-BD31-4B8C-83A1-F6EECF244321}">
                <p14:modId xmlns:p14="http://schemas.microsoft.com/office/powerpoint/2010/main" val="2747900638"/>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dirty="0">
                          <a:latin typeface="Helvetica Neue Light"/>
                          <a:ea typeface="Helvetica Neue Light"/>
                          <a:cs typeface="Helvetica Neue Light"/>
                          <a:sym typeface="Helvetica Neue Light"/>
                        </a:rPr>
                        <a:t>3 paragraphs, 12 sentences, 272 words</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Reduced to 83% length of original</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$4.57
187 workers</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46–57 mins per paragraph</a:t>
                      </a:r>
                    </a:p>
                  </a:txBody>
                  <a:tcPr marL="30282" marR="30282" marT="30282" marB="30282"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62435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Academic Paper</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91851"/>
            <a:ext cx="7744737"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The </a:t>
            </a:r>
            <a:r>
              <a:rPr lang="en-US" sz="2800" dirty="0" err="1"/>
              <a:t>metaDESK</a:t>
            </a:r>
            <a:r>
              <a:rPr lang="en-US" sz="2800" dirty="0"/>
              <a:t> effort is part of the larger Tangible Bits project</a:t>
            </a:r>
            <a:r>
              <a:rPr lang="en-US" sz="2800" strike="sngStrike" dirty="0">
                <a:solidFill>
                  <a:srgbClr val="FF2600"/>
                </a:solidFill>
              </a:rPr>
              <a:t>. The Tangible Bits vision paper</a:t>
            </a:r>
            <a:r>
              <a:rPr lang="en-US" sz="2800" dirty="0"/>
              <a:t>, </a:t>
            </a:r>
            <a:r>
              <a:rPr lang="en-US" sz="2800" dirty="0">
                <a:solidFill>
                  <a:srgbClr val="0433FF"/>
                </a:solidFill>
                <a:latin typeface="Helvetica Neue"/>
                <a:ea typeface="Helvetica Neue"/>
                <a:cs typeface="Helvetica Neue"/>
                <a:sym typeface="Helvetica Neue"/>
              </a:rPr>
              <a:t>which</a:t>
            </a:r>
            <a:r>
              <a:rPr lang="en-US" sz="2800" dirty="0"/>
              <a:t> introduced the </a:t>
            </a:r>
            <a:r>
              <a:rPr lang="en-US" sz="2800" dirty="0" err="1"/>
              <a:t>metaDESK</a:t>
            </a:r>
            <a:r>
              <a:rPr lang="en-US" sz="2800" dirty="0"/>
              <a:t> </a:t>
            </a:r>
            <a:r>
              <a:rPr lang="en-US" sz="2800" strike="sngStrike" dirty="0">
                <a:solidFill>
                  <a:srgbClr val="FF2600"/>
                </a:solidFill>
              </a:rPr>
              <a:t>along with</a:t>
            </a:r>
            <a:r>
              <a:rPr lang="en-US" sz="2800" dirty="0"/>
              <a:t> </a:t>
            </a:r>
            <a:r>
              <a:rPr lang="en-US" sz="2800" dirty="0">
                <a:solidFill>
                  <a:srgbClr val="0433FF"/>
                </a:solidFill>
                <a:latin typeface="Helvetica Neue"/>
                <a:ea typeface="Helvetica Neue"/>
                <a:cs typeface="Helvetica Neue"/>
                <a:sym typeface="Helvetica Neue"/>
              </a:rPr>
              <a:t>and</a:t>
            </a:r>
            <a:r>
              <a:rPr lang="en-US" sz="2800" dirty="0"/>
              <a:t> two companion platforms, the </a:t>
            </a:r>
            <a:r>
              <a:rPr lang="en-US" sz="2800" dirty="0" err="1"/>
              <a:t>transBOARD</a:t>
            </a:r>
            <a:r>
              <a:rPr lang="en-US" sz="2800" dirty="0"/>
              <a:t> and </a:t>
            </a:r>
            <a:r>
              <a:rPr lang="en-US" sz="2800" dirty="0" err="1"/>
              <a:t>ambientROOM</a:t>
            </a:r>
            <a:r>
              <a:rPr lang="en-US" sz="2800" dirty="0"/>
              <a: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3470822832"/>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7 paragraphs 22 sentences 478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Reduced to 87%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$7.45 264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49–84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3583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Academic Paper</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122546"/>
            <a:ext cx="7744737" cy="2795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500" strike="sngStrike" dirty="0">
                <a:solidFill>
                  <a:srgbClr val="FF2600"/>
                </a:solidFill>
              </a:rPr>
              <a:t>In this paper we argue that</a:t>
            </a:r>
            <a:r>
              <a:rPr lang="en-US" sz="2500" dirty="0">
                <a:solidFill>
                  <a:srgbClr val="FF2600"/>
                </a:solidFill>
              </a:rPr>
              <a:t> </a:t>
            </a:r>
            <a:r>
              <a:rPr lang="en-US" sz="2500" dirty="0"/>
              <a:t>it is possible and desirable to combine the easy input affordances of text with the powerful retrieval and visualization capabilities of graphical applications. We present </a:t>
            </a:r>
            <a:r>
              <a:rPr lang="en-US" sz="2500" dirty="0" err="1"/>
              <a:t>WenSo</a:t>
            </a:r>
            <a:r>
              <a:rPr lang="en-US" sz="2500" dirty="0"/>
              <a:t>, </a:t>
            </a:r>
            <a:r>
              <a:rPr lang="en-US" sz="2500" strike="sngStrike" dirty="0">
                <a:solidFill>
                  <a:srgbClr val="FF2600"/>
                </a:solidFill>
              </a:rPr>
              <a:t>a tool that </a:t>
            </a:r>
            <a:r>
              <a:rPr lang="en-US" sz="2500" dirty="0">
                <a:solidFill>
                  <a:srgbClr val="0433FF"/>
                </a:solidFill>
                <a:latin typeface="Helvetica Neue"/>
                <a:ea typeface="Helvetica Neue"/>
                <a:cs typeface="Helvetica Neue"/>
                <a:sym typeface="Helvetica Neue"/>
              </a:rPr>
              <a:t>which</a:t>
            </a:r>
            <a:r>
              <a:rPr lang="en-US" sz="2500" dirty="0"/>
              <a:t> uses lightweight text input to capture richly structured information for later retrieval and navigation in a graphical environment.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486726928"/>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5 paragraphs 23 sentences 652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Reduced to 90%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$7.47 284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52–72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33671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a:t>Example </a:t>
            </a:r>
            <a:r>
              <a:rPr lang="en-US" dirty="0" err="1"/>
              <a:t>Shortn</a:t>
            </a:r>
            <a:r>
              <a:rPr lang="en-US" dirty="0"/>
              <a:t>: technical writing</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91851"/>
            <a:ext cx="7744737"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Figure 3 shows the pseudocode that implements this design for Lookup. FAWN-DS extracts two fields from the 160-bit key: </a:t>
            </a:r>
            <a:r>
              <a:rPr lang="en-US" sz="2800" strike="sngStrike" dirty="0">
                <a:solidFill>
                  <a:srgbClr val="FF2600"/>
                </a:solidFill>
              </a:rPr>
              <a:t>the </a:t>
            </a:r>
            <a:r>
              <a:rPr lang="en-US" sz="2800" strike="sngStrike" dirty="0" err="1">
                <a:solidFill>
                  <a:srgbClr val="FF2600"/>
                </a:solidFill>
              </a:rPr>
              <a:t>i</a:t>
            </a:r>
            <a:r>
              <a:rPr lang="en-US" sz="2800" strike="sngStrike" dirty="0">
                <a:solidFill>
                  <a:srgbClr val="FF2600"/>
                </a:solidFill>
              </a:rPr>
              <a:t> low order bits of the key</a:t>
            </a:r>
            <a:r>
              <a:rPr lang="en-US" sz="2800" dirty="0"/>
              <a:t> (the index bits) and the next 15 low order bits </a:t>
            </a:r>
            <a:r>
              <a:rPr lang="en-US" sz="2800" strike="sngStrike" dirty="0">
                <a:solidFill>
                  <a:srgbClr val="FF2600"/>
                </a:solidFill>
              </a:rPr>
              <a:t>(the key fragment)</a:t>
            </a:r>
            <a:r>
              <a:rPr lang="en-US" sz="2800" dirty="0"/>
              <a:t>.</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071553225"/>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dirty="0">
                          <a:latin typeface="Helvetica Neue Light"/>
                          <a:ea typeface="Helvetica Neue Light"/>
                          <a:cs typeface="Helvetica Neue Light"/>
                          <a:sym typeface="Helvetica Neue Light"/>
                        </a:rPr>
                        <a:t>3 paragraphs 13 sentences 291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Reduced to 82% length of original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$4.84 188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132–489 min
per paragraph</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2845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6E6A-CA8F-094E-890F-FC6CE9700557}"/>
              </a:ext>
            </a:extLst>
          </p:cNvPr>
          <p:cNvSpPr>
            <a:spLocks noGrp="1"/>
          </p:cNvSpPr>
          <p:nvPr>
            <p:ph type="title"/>
          </p:nvPr>
        </p:nvSpPr>
        <p:spPr/>
        <p:txBody>
          <a:bodyPr/>
          <a:lstStyle/>
          <a:p>
            <a:r>
              <a:rPr lang="en-US" dirty="0" err="1"/>
              <a:t>CrowdProof</a:t>
            </a:r>
            <a:endParaRPr lang="en-US" dirty="0"/>
          </a:p>
        </p:txBody>
      </p:sp>
      <p:pic>
        <p:nvPicPr>
          <p:cNvPr id="4" name="Content Placeholder 3">
            <a:extLst>
              <a:ext uri="{FF2B5EF4-FFF2-40B4-BE49-F238E27FC236}">
                <a16:creationId xmlns:a16="http://schemas.microsoft.com/office/drawing/2014/main" id="{E641A4E2-7E1B-D444-B0DE-5800215D7670}"/>
              </a:ext>
            </a:extLst>
          </p:cNvPr>
          <p:cNvPicPr>
            <a:picLocks noGrp="1" noChangeAspect="1"/>
          </p:cNvPicPr>
          <p:nvPr>
            <p:ph idx="1"/>
          </p:nvPr>
        </p:nvPicPr>
        <p:blipFill>
          <a:blip r:embed="rId2"/>
          <a:stretch>
            <a:fillRect/>
          </a:stretch>
        </p:blipFill>
        <p:spPr>
          <a:xfrm>
            <a:off x="1962150" y="1251839"/>
            <a:ext cx="7810500" cy="3015215"/>
          </a:xfrm>
          <a:prstGeom prst="rect">
            <a:avLst/>
          </a:prstGeom>
        </p:spPr>
      </p:pic>
      <p:sp>
        <p:nvSpPr>
          <p:cNvPr id="5" name="Content Placeholder 2">
            <a:extLst>
              <a:ext uri="{FF2B5EF4-FFF2-40B4-BE49-F238E27FC236}">
                <a16:creationId xmlns:a16="http://schemas.microsoft.com/office/drawing/2014/main" id="{8A9F5B4C-5425-D946-AE69-8175494BBDC7}"/>
              </a:ext>
            </a:extLst>
          </p:cNvPr>
          <p:cNvSpPr txBox="1">
            <a:spLocks/>
          </p:cNvSpPr>
          <p:nvPr/>
        </p:nvSpPr>
        <p:spPr>
          <a:xfrm>
            <a:off x="1047751" y="3428999"/>
            <a:ext cx="9867522" cy="27133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3000" dirty="0"/>
          </a:p>
          <a:p>
            <a:pPr algn="ctr"/>
            <a:endParaRPr lang="en-US" sz="3000" dirty="0"/>
          </a:p>
          <a:p>
            <a:pPr algn="ctr"/>
            <a:r>
              <a:rPr lang="en-US" sz="3000" dirty="0"/>
              <a:t>A human-powered spelling and grammar checker that finds problems Word misses, explains the problems, and suggests fixes</a:t>
            </a:r>
          </a:p>
        </p:txBody>
      </p:sp>
    </p:spTree>
    <p:extLst>
      <p:ext uri="{BB962C8B-B14F-4D97-AF65-F5344CB8AC3E}">
        <p14:creationId xmlns:p14="http://schemas.microsoft.com/office/powerpoint/2010/main" val="3695097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04D6-496D-4540-921A-12C0769B287A}"/>
              </a:ext>
            </a:extLst>
          </p:cNvPr>
          <p:cNvSpPr>
            <a:spLocks noGrp="1"/>
          </p:cNvSpPr>
          <p:nvPr>
            <p:ph type="title"/>
          </p:nvPr>
        </p:nvSpPr>
        <p:spPr/>
        <p:txBody>
          <a:bodyPr/>
          <a:lstStyle/>
          <a:p>
            <a:r>
              <a:rPr lang="en-US" dirty="0"/>
              <a:t>Challenges for Soylent?</a:t>
            </a:r>
          </a:p>
        </p:txBody>
      </p:sp>
      <p:sp>
        <p:nvSpPr>
          <p:cNvPr id="3" name="Content Placeholder 2">
            <a:extLst>
              <a:ext uri="{FF2B5EF4-FFF2-40B4-BE49-F238E27FC236}">
                <a16:creationId xmlns:a16="http://schemas.microsoft.com/office/drawing/2014/main" id="{B099DD17-A36F-5B41-98C7-711AA8A51BB1}"/>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In Soylent, </a:t>
            </a:r>
            <a:r>
              <a:rPr lang="en-US" sz="2500" dirty="0" err="1"/>
              <a:t>Turkers</a:t>
            </a:r>
            <a:r>
              <a:rPr lang="en-US" sz="2500" dirty="0"/>
              <a:t> are directly editing your documents</a:t>
            </a:r>
            <a:br>
              <a:rPr lang="en-US" sz="2500" dirty="0"/>
            </a:br>
            <a:endParaRPr lang="en-US" sz="2500" dirty="0"/>
          </a:p>
          <a:p>
            <a:pPr marL="342900" indent="-342900">
              <a:buFont typeface="Arial" panose="020B0604020202020204" pitchFamily="34" charset="0"/>
              <a:buChar char="•"/>
            </a:pPr>
            <a:r>
              <a:rPr lang="en-US" sz="2500" dirty="0"/>
              <a:t>What are the major concerns when other people are editing your documents?</a:t>
            </a:r>
          </a:p>
        </p:txBody>
      </p:sp>
    </p:spTree>
    <p:extLst>
      <p:ext uri="{BB962C8B-B14F-4D97-AF65-F5344CB8AC3E}">
        <p14:creationId xmlns:p14="http://schemas.microsoft.com/office/powerpoint/2010/main" val="977570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1F231-FCAD-304B-91C2-702366CC34D5}"/>
              </a:ext>
            </a:extLst>
          </p:cNvPr>
          <p:cNvSpPr>
            <a:spLocks noGrp="1"/>
          </p:cNvSpPr>
          <p:nvPr>
            <p:ph type="title"/>
          </p:nvPr>
        </p:nvSpPr>
        <p:spPr/>
        <p:txBody>
          <a:bodyPr/>
          <a:lstStyle/>
          <a:p>
            <a:r>
              <a:rPr lang="en-US" dirty="0"/>
              <a:t>High variance in user contributions</a:t>
            </a:r>
          </a:p>
        </p:txBody>
      </p:sp>
      <p:sp>
        <p:nvSpPr>
          <p:cNvPr id="3" name="Content Placeholder 2">
            <a:extLst>
              <a:ext uri="{FF2B5EF4-FFF2-40B4-BE49-F238E27FC236}">
                <a16:creationId xmlns:a16="http://schemas.microsoft.com/office/drawing/2014/main" id="{2337BF54-E09B-B34C-8643-1E286FB08F9D}"/>
              </a:ext>
            </a:extLst>
          </p:cNvPr>
          <p:cNvSpPr>
            <a:spLocks noGrp="1"/>
          </p:cNvSpPr>
          <p:nvPr>
            <p:ph idx="1"/>
          </p:nvPr>
        </p:nvSpPr>
        <p:spPr/>
        <p:txBody>
          <a:bodyPr/>
          <a:lstStyle/>
          <a:p>
            <a:pPr marL="342900" indent="-342900">
              <a:buFont typeface="Arial" panose="020B0604020202020204" pitchFamily="34" charset="0"/>
              <a:buChar char="•"/>
            </a:pPr>
            <a:r>
              <a:rPr lang="en-US" sz="2500" dirty="0"/>
              <a:t>Lazy workers – some workers do as little work as necessary to get paid</a:t>
            </a:r>
            <a:br>
              <a:rPr lang="en-US" sz="2500" dirty="0"/>
            </a:br>
            <a:endParaRPr lang="en-US" sz="2500" dirty="0"/>
          </a:p>
          <a:p>
            <a:pPr marL="342900" indent="-342900">
              <a:buFont typeface="Arial" panose="020B0604020202020204" pitchFamily="34" charset="0"/>
              <a:buChar char="•"/>
            </a:pPr>
            <a:r>
              <a:rPr lang="en-US" sz="2500" dirty="0"/>
              <a:t>Eager beavers – some do too much work or give random things that we didn’t ask for</a:t>
            </a:r>
          </a:p>
          <a:p>
            <a:endParaRPr lang="en-US" dirty="0"/>
          </a:p>
        </p:txBody>
      </p:sp>
    </p:spTree>
    <p:extLst>
      <p:ext uri="{BB962C8B-B14F-4D97-AF65-F5344CB8AC3E}">
        <p14:creationId xmlns:p14="http://schemas.microsoft.com/office/powerpoint/2010/main" val="2388600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6738-FBB5-AF41-BA55-E89DEFFF95AA}"/>
              </a:ext>
            </a:extLst>
          </p:cNvPr>
          <p:cNvSpPr>
            <a:spLocks noGrp="1"/>
          </p:cNvSpPr>
          <p:nvPr>
            <p:ph type="title"/>
          </p:nvPr>
        </p:nvSpPr>
        <p:spPr/>
        <p:txBody>
          <a:bodyPr>
            <a:normAutofit/>
          </a:bodyPr>
          <a:lstStyle/>
          <a:p>
            <a:r>
              <a:rPr lang="en-US" dirty="0"/>
              <a:t>Wizard of Oz in HCI</a:t>
            </a:r>
          </a:p>
        </p:txBody>
      </p:sp>
      <p:pic>
        <p:nvPicPr>
          <p:cNvPr id="4" name="Content Placeholder 3">
            <a:extLst>
              <a:ext uri="{FF2B5EF4-FFF2-40B4-BE49-F238E27FC236}">
                <a16:creationId xmlns:a16="http://schemas.microsoft.com/office/drawing/2014/main" id="{B16B4ABF-C7F7-BA4B-AA51-CEB23A31BBD0}"/>
              </a:ext>
            </a:extLst>
          </p:cNvPr>
          <p:cNvPicPr>
            <a:picLocks noGrp="1" noChangeAspect="1"/>
          </p:cNvPicPr>
          <p:nvPr>
            <p:ph idx="1"/>
          </p:nvPr>
        </p:nvPicPr>
        <p:blipFill>
          <a:blip r:embed="rId2"/>
          <a:stretch>
            <a:fillRect/>
          </a:stretch>
        </p:blipFill>
        <p:spPr>
          <a:xfrm>
            <a:off x="1298863" y="1334798"/>
            <a:ext cx="8438774" cy="4665749"/>
          </a:xfrm>
          <a:prstGeom prst="rect">
            <a:avLst/>
          </a:prstGeom>
        </p:spPr>
      </p:pic>
    </p:spTree>
    <p:extLst>
      <p:ext uri="{BB962C8B-B14F-4D97-AF65-F5344CB8AC3E}">
        <p14:creationId xmlns:p14="http://schemas.microsoft.com/office/powerpoint/2010/main" val="2445314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567B-6E93-D449-9618-E0B6647FD0A4}"/>
              </a:ext>
            </a:extLst>
          </p:cNvPr>
          <p:cNvSpPr>
            <a:spLocks noGrp="1"/>
          </p:cNvSpPr>
          <p:nvPr>
            <p:ph type="title"/>
          </p:nvPr>
        </p:nvSpPr>
        <p:spPr/>
        <p:txBody>
          <a:bodyPr/>
          <a:lstStyle/>
          <a:p>
            <a:r>
              <a:rPr lang="en-US" dirty="0"/>
              <a:t>Lazy Worker</a:t>
            </a:r>
          </a:p>
        </p:txBody>
      </p:sp>
      <p:sp>
        <p:nvSpPr>
          <p:cNvPr id="3" name="Content Placeholder 2">
            <a:extLst>
              <a:ext uri="{FF2B5EF4-FFF2-40B4-BE49-F238E27FC236}">
                <a16:creationId xmlns:a16="http://schemas.microsoft.com/office/drawing/2014/main" id="{66DAB719-7540-2F42-AB5F-967AC35A77BF}"/>
              </a:ext>
            </a:extLst>
          </p:cNvPr>
          <p:cNvSpPr>
            <a:spLocks noGrp="1"/>
          </p:cNvSpPr>
          <p:nvPr>
            <p:ph idx="1"/>
          </p:nvPr>
        </p:nvSpPr>
        <p:spPr/>
        <p:txBody>
          <a:bodyPr anchor="ctr">
            <a:normAutofit/>
          </a:bodyPr>
          <a:lstStyle/>
          <a:p>
            <a:pPr algn="ctr"/>
            <a:r>
              <a:rPr lang="en-US" sz="2500" dirty="0"/>
              <a:t>The theme of loneliness features throughout many scenes in Of Mice and Men and is often the dominant theme of sections during this story. This theme occurs during many circumstances but is not present from start to finish. In my mind for a theme to be pervasive is must be present during every element of the story. There are many themes that are present most of the way through such as sacrifice, friendship and </a:t>
            </a:r>
            <a:r>
              <a:rPr lang="en-US" sz="2500" dirty="0">
                <a:latin typeface="Helvetica Neue"/>
                <a:ea typeface="Helvetica Neue"/>
                <a:cs typeface="Helvetica Neue"/>
                <a:sym typeface="Helvetica Neue"/>
              </a:rPr>
              <a:t>comrad</a:t>
            </a:r>
            <a:r>
              <a:rPr lang="en-US" sz="2500" dirty="0">
                <a:solidFill>
                  <a:srgbClr val="FFD479"/>
                </a:solidFill>
                <a:latin typeface="Helvetica Neue"/>
                <a:ea typeface="Helvetica Neue"/>
                <a:cs typeface="Helvetica Neue"/>
                <a:sym typeface="Helvetica Neue"/>
              </a:rPr>
              <a:t>e</a:t>
            </a:r>
            <a:r>
              <a:rPr lang="en-US" sz="2500" dirty="0">
                <a:latin typeface="Helvetica Neue"/>
                <a:ea typeface="Helvetica Neue"/>
                <a:cs typeface="Helvetica Neue"/>
                <a:sym typeface="Helvetica Neue"/>
              </a:rPr>
              <a:t>ship</a:t>
            </a:r>
            <a:r>
              <a:rPr lang="en-US" sz="2500" dirty="0"/>
              <a:t>. But in my opinion there is only one theme that is present from beginning to end, this theme is pursuit of dreams.</a:t>
            </a:r>
          </a:p>
          <a:p>
            <a:pPr algn="ctr"/>
            <a:endParaRPr lang="en-US" sz="2500" dirty="0"/>
          </a:p>
        </p:txBody>
      </p:sp>
    </p:spTree>
    <p:extLst>
      <p:ext uri="{BB962C8B-B14F-4D97-AF65-F5344CB8AC3E}">
        <p14:creationId xmlns:p14="http://schemas.microsoft.com/office/powerpoint/2010/main" val="4169854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567B-6E93-D449-9618-E0B6647FD0A4}"/>
              </a:ext>
            </a:extLst>
          </p:cNvPr>
          <p:cNvSpPr>
            <a:spLocks noGrp="1"/>
          </p:cNvSpPr>
          <p:nvPr>
            <p:ph type="title"/>
          </p:nvPr>
        </p:nvSpPr>
        <p:spPr/>
        <p:txBody>
          <a:bodyPr/>
          <a:lstStyle/>
          <a:p>
            <a:r>
              <a:rPr lang="en-US" dirty="0"/>
              <a:t>Eager Beaver</a:t>
            </a:r>
          </a:p>
        </p:txBody>
      </p:sp>
      <p:sp>
        <p:nvSpPr>
          <p:cNvPr id="3" name="Content Placeholder 2">
            <a:extLst>
              <a:ext uri="{FF2B5EF4-FFF2-40B4-BE49-F238E27FC236}">
                <a16:creationId xmlns:a16="http://schemas.microsoft.com/office/drawing/2014/main" id="{66DAB719-7540-2F42-AB5F-967AC35A77BF}"/>
              </a:ext>
            </a:extLst>
          </p:cNvPr>
          <p:cNvSpPr>
            <a:spLocks noGrp="1"/>
          </p:cNvSpPr>
          <p:nvPr>
            <p:ph idx="1"/>
          </p:nvPr>
        </p:nvSpPr>
        <p:spPr/>
        <p:txBody>
          <a:bodyPr anchor="ctr">
            <a:normAutofit/>
          </a:bodyPr>
          <a:lstStyle/>
          <a:p>
            <a:pPr algn="ctr">
              <a:defRPr>
                <a:latin typeface="Helvetica Neue Light"/>
                <a:ea typeface="Helvetica Neue Light"/>
                <a:cs typeface="Helvetica Neue Light"/>
                <a:sym typeface="Helvetica Neue Light"/>
              </a:defRPr>
            </a:pPr>
            <a:r>
              <a:rPr lang="en-US" sz="2800" dirty="0"/>
              <a:t>The theme of loneliness features throughout many scenes in Of Mice and Men and is often the </a:t>
            </a:r>
            <a:r>
              <a:rPr lang="en-US" sz="2800" dirty="0">
                <a:solidFill>
                  <a:srgbClr val="FFD479"/>
                </a:solidFill>
                <a:latin typeface="Helvetica Neue"/>
                <a:ea typeface="Helvetica Neue"/>
                <a:cs typeface="Helvetica Neue"/>
                <a:sym typeface="Helvetica Neue"/>
              </a:rPr>
              <a:t>principal, significant, primary, preeminent, prevailing, foremost, essential, crucial, vital, critical</a:t>
            </a:r>
            <a:r>
              <a:rPr lang="en-US" sz="2800" dirty="0">
                <a:solidFill>
                  <a:srgbClr val="FFD479"/>
                </a:solidFill>
              </a:rPr>
              <a:t> </a:t>
            </a:r>
            <a:r>
              <a:rPr lang="en-US" sz="2800" dirty="0"/>
              <a:t>theme of sections during this story.</a:t>
            </a:r>
          </a:p>
          <a:p>
            <a:pPr algn="ctr">
              <a:defRPr>
                <a:latin typeface="Helvetica Neue Light"/>
                <a:ea typeface="Helvetica Neue Light"/>
                <a:cs typeface="Helvetica Neue Light"/>
                <a:sym typeface="Helvetica Neue Light"/>
              </a:defRPr>
            </a:pPr>
            <a:endParaRPr lang="en-US" sz="2800" dirty="0"/>
          </a:p>
        </p:txBody>
      </p:sp>
    </p:spTree>
    <p:extLst>
      <p:ext uri="{BB962C8B-B14F-4D97-AF65-F5344CB8AC3E}">
        <p14:creationId xmlns:p14="http://schemas.microsoft.com/office/powerpoint/2010/main" val="1982664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503A-C8FE-3B47-874B-5A1F5CE93C10}"/>
              </a:ext>
            </a:extLst>
          </p:cNvPr>
          <p:cNvSpPr>
            <a:spLocks noGrp="1"/>
          </p:cNvSpPr>
          <p:nvPr>
            <p:ph type="title"/>
          </p:nvPr>
        </p:nvSpPr>
        <p:spPr/>
        <p:txBody>
          <a:bodyPr/>
          <a:lstStyle/>
          <a:p>
            <a:r>
              <a:rPr lang="en-US" dirty="0"/>
              <a:t>QC is hard</a:t>
            </a:r>
          </a:p>
        </p:txBody>
      </p:sp>
      <p:sp>
        <p:nvSpPr>
          <p:cNvPr id="3" name="Content Placeholder 2">
            <a:extLst>
              <a:ext uri="{FF2B5EF4-FFF2-40B4-BE49-F238E27FC236}">
                <a16:creationId xmlns:a16="http://schemas.microsoft.com/office/drawing/2014/main" id="{D1AE0349-BC94-9B41-8525-E2916DF799CA}"/>
              </a:ext>
            </a:extLst>
          </p:cNvPr>
          <p:cNvSpPr>
            <a:spLocks noGrp="1"/>
          </p:cNvSpPr>
          <p:nvPr>
            <p:ph idx="1"/>
          </p:nvPr>
        </p:nvSpPr>
        <p:spPr/>
        <p:txBody>
          <a:bodyPr/>
          <a:lstStyle/>
          <a:p>
            <a:r>
              <a:rPr lang="en-US" dirty="0"/>
              <a:t>Agreement based QC?</a:t>
            </a:r>
          </a:p>
          <a:p>
            <a:endParaRPr lang="en-US" dirty="0"/>
          </a:p>
          <a:p>
            <a:endParaRPr lang="en-US" dirty="0"/>
          </a:p>
          <a:p>
            <a:endParaRPr lang="en-US" dirty="0"/>
          </a:p>
          <a:p>
            <a:endParaRPr lang="en-US" dirty="0"/>
          </a:p>
          <a:p>
            <a:endParaRPr lang="en-US" dirty="0"/>
          </a:p>
          <a:p>
            <a:r>
              <a:rPr lang="en-US" dirty="0"/>
              <a:t>QC through embedded gold standard answers?</a:t>
            </a:r>
          </a:p>
          <a:p>
            <a:endParaRPr lang="en-US" dirty="0"/>
          </a:p>
        </p:txBody>
      </p:sp>
      <p:pic>
        <p:nvPicPr>
          <p:cNvPr id="4" name="Image" descr="Image">
            <a:extLst>
              <a:ext uri="{FF2B5EF4-FFF2-40B4-BE49-F238E27FC236}">
                <a16:creationId xmlns:a16="http://schemas.microsoft.com/office/drawing/2014/main" id="{5C3CBACA-D52C-7948-B3AB-6254D3CBBE5E}"/>
              </a:ext>
            </a:extLst>
          </p:cNvPr>
          <p:cNvPicPr>
            <a:picLocks noChangeAspect="1"/>
          </p:cNvPicPr>
          <p:nvPr/>
        </p:nvPicPr>
        <p:blipFill>
          <a:blip r:embed="rId2"/>
          <a:stretch>
            <a:fillRect/>
          </a:stretch>
        </p:blipFill>
        <p:spPr>
          <a:xfrm>
            <a:off x="399673" y="1946701"/>
            <a:ext cx="8984874" cy="1482299"/>
          </a:xfrm>
          <a:prstGeom prst="rect">
            <a:avLst/>
          </a:prstGeom>
          <a:ln w="12700">
            <a:miter lim="400000"/>
          </a:ln>
        </p:spPr>
      </p:pic>
      <p:pic>
        <p:nvPicPr>
          <p:cNvPr id="5" name="Image" descr="Image">
            <a:extLst>
              <a:ext uri="{FF2B5EF4-FFF2-40B4-BE49-F238E27FC236}">
                <a16:creationId xmlns:a16="http://schemas.microsoft.com/office/drawing/2014/main" id="{3E7E60B4-C97F-C548-BE8D-2B6639C39470}"/>
              </a:ext>
            </a:extLst>
          </p:cNvPr>
          <p:cNvPicPr>
            <a:picLocks noChangeAspect="1"/>
          </p:cNvPicPr>
          <p:nvPr/>
        </p:nvPicPr>
        <p:blipFill>
          <a:blip r:embed="rId3"/>
          <a:srcRect l="3452" r="1744"/>
          <a:stretch>
            <a:fillRect/>
          </a:stretch>
        </p:blipFill>
        <p:spPr>
          <a:xfrm>
            <a:off x="399673" y="4332952"/>
            <a:ext cx="9159963" cy="1594023"/>
          </a:xfrm>
          <a:prstGeom prst="rect">
            <a:avLst/>
          </a:prstGeom>
          <a:ln w="12700">
            <a:miter lim="400000"/>
          </a:ln>
        </p:spPr>
      </p:pic>
    </p:spTree>
    <p:extLst>
      <p:ext uri="{BB962C8B-B14F-4D97-AF65-F5344CB8AC3E}">
        <p14:creationId xmlns:p14="http://schemas.microsoft.com/office/powerpoint/2010/main" val="37047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8C3A-A86A-D248-9BCD-2DA87261D778}"/>
              </a:ext>
            </a:extLst>
          </p:cNvPr>
          <p:cNvSpPr>
            <a:spLocks noGrp="1"/>
          </p:cNvSpPr>
          <p:nvPr>
            <p:ph type="title"/>
          </p:nvPr>
        </p:nvSpPr>
        <p:spPr/>
        <p:txBody>
          <a:bodyPr/>
          <a:lstStyle/>
          <a:p>
            <a:r>
              <a:rPr lang="en-US" dirty="0"/>
              <a:t>The find-fix-verify pattern</a:t>
            </a:r>
          </a:p>
        </p:txBody>
      </p:sp>
      <p:sp>
        <p:nvSpPr>
          <p:cNvPr id="3" name="Content Placeholder 2">
            <a:extLst>
              <a:ext uri="{FF2B5EF4-FFF2-40B4-BE49-F238E27FC236}">
                <a16:creationId xmlns:a16="http://schemas.microsoft.com/office/drawing/2014/main" id="{EDFACC1D-0E84-DC48-9A2A-93A1FF66FEDD}"/>
              </a:ext>
            </a:extLst>
          </p:cNvPr>
          <p:cNvSpPr>
            <a:spLocks noGrp="1"/>
          </p:cNvSpPr>
          <p:nvPr>
            <p:ph idx="1"/>
          </p:nvPr>
        </p:nvSpPr>
        <p:spPr/>
        <p:txBody>
          <a:bodyPr>
            <a:normAutofit/>
          </a:bodyPr>
          <a:lstStyle/>
          <a:p>
            <a:pPr marL="885826" indent="-571500" defTabSz="578358">
              <a:spcBef>
                <a:spcPts val="2300"/>
              </a:spcBef>
              <a:buFont typeface="Arial" panose="020B0604020202020204" pitchFamily="34" charset="0"/>
              <a:buChar char="•"/>
              <a:defRPr sz="4158"/>
            </a:pPr>
            <a:r>
              <a:rPr lang="en-US" sz="2200" dirty="0"/>
              <a:t>No clear way to embed gold standard control data into tasks of this type</a:t>
            </a:r>
            <a:br>
              <a:rPr lang="en-US" sz="2200" dirty="0"/>
            </a:br>
            <a:endParaRPr lang="en-US" sz="2200" dirty="0"/>
          </a:p>
          <a:p>
            <a:pPr marL="885826" indent="-571500" defTabSz="578358">
              <a:spcBef>
                <a:spcPts val="2300"/>
              </a:spcBef>
              <a:buFont typeface="Arial" panose="020B0604020202020204" pitchFamily="34" charset="0"/>
              <a:buChar char="•"/>
              <a:defRPr sz="4158"/>
            </a:pPr>
            <a:r>
              <a:rPr lang="en-US" sz="2200" dirty="0"/>
              <a:t>Find-fix-verify is a 3 step process to try to ensure higher quality results</a:t>
            </a:r>
            <a:br>
              <a:rPr lang="en-US" sz="2200" dirty="0"/>
            </a:br>
            <a:endParaRPr lang="en-US" sz="2200" dirty="0"/>
          </a:p>
          <a:p>
            <a:pPr marL="885826" indent="-571500" defTabSz="578358">
              <a:spcBef>
                <a:spcPts val="2300"/>
              </a:spcBef>
              <a:buFont typeface="Arial" panose="020B0604020202020204" pitchFamily="34" charset="0"/>
              <a:buChar char="•"/>
              <a:defRPr sz="4158"/>
            </a:pPr>
            <a:r>
              <a:rPr lang="en-US" sz="2200" dirty="0"/>
              <a:t>Meant to correct the imbalance of work between lazy workers and eager beavers, and to reduce introduction of errors</a:t>
            </a:r>
          </a:p>
          <a:p>
            <a:endParaRPr lang="en-US" sz="2200" dirty="0"/>
          </a:p>
        </p:txBody>
      </p:sp>
    </p:spTree>
    <p:extLst>
      <p:ext uri="{BB962C8B-B14F-4D97-AF65-F5344CB8AC3E}">
        <p14:creationId xmlns:p14="http://schemas.microsoft.com/office/powerpoint/2010/main" val="71346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EF7D-9F48-CC4E-A468-48F655315C8C}"/>
              </a:ext>
            </a:extLst>
          </p:cNvPr>
          <p:cNvSpPr>
            <a:spLocks noGrp="1"/>
          </p:cNvSpPr>
          <p:nvPr>
            <p:ph type="title"/>
          </p:nvPr>
        </p:nvSpPr>
        <p:spPr/>
        <p:txBody>
          <a:bodyPr>
            <a:normAutofit/>
          </a:bodyPr>
          <a:lstStyle/>
          <a:p>
            <a:r>
              <a:rPr lang="en-US" dirty="0"/>
              <a:t>Step 1: Find</a:t>
            </a:r>
          </a:p>
        </p:txBody>
      </p:sp>
      <p:sp>
        <p:nvSpPr>
          <p:cNvPr id="3" name="Content Placeholder 2">
            <a:extLst>
              <a:ext uri="{FF2B5EF4-FFF2-40B4-BE49-F238E27FC236}">
                <a16:creationId xmlns:a16="http://schemas.microsoft.com/office/drawing/2014/main" id="{142B7531-A10B-A148-B0AF-A3BEEC153EEC}"/>
              </a:ext>
            </a:extLst>
          </p:cNvPr>
          <p:cNvSpPr>
            <a:spLocks noGrp="1"/>
          </p:cNvSpPr>
          <p:nvPr>
            <p:ph idx="1"/>
          </p:nvPr>
        </p:nvSpPr>
        <p:spPr/>
        <p:txBody>
          <a:bodyPr/>
          <a:lstStyle/>
          <a:p>
            <a:pPr marL="342900" indent="-342900">
              <a:buFont typeface="Arial" panose="020B0604020202020204" pitchFamily="34" charset="0"/>
              <a:buChar char="•"/>
            </a:pPr>
            <a:r>
              <a:rPr lang="en-US" sz="2500" dirty="0"/>
              <a:t>Identify passages that need improvement</a:t>
            </a:r>
            <a:br>
              <a:rPr lang="en-US" sz="2500" dirty="0"/>
            </a:br>
            <a:endParaRPr lang="en-US" sz="2500" dirty="0"/>
          </a:p>
          <a:p>
            <a:pPr marL="342900" indent="-342900">
              <a:buFont typeface="Arial" panose="020B0604020202020204" pitchFamily="34" charset="0"/>
              <a:buChar char="•"/>
            </a:pPr>
            <a:r>
              <a:rPr lang="en-US" sz="2500" dirty="0"/>
              <a:t>For proofreading: find at least 1 phrase or sentence that needs to be edited</a:t>
            </a:r>
            <a:br>
              <a:rPr lang="en-US" sz="2500" dirty="0"/>
            </a:br>
            <a:endParaRPr lang="en-US" sz="2500" dirty="0"/>
          </a:p>
          <a:p>
            <a:pPr marL="342900" indent="-342900">
              <a:buFont typeface="Arial" panose="020B0604020202020204" pitchFamily="34" charset="0"/>
              <a:buChar char="•"/>
            </a:pPr>
            <a:r>
              <a:rPr lang="en-US" sz="2500" dirty="0"/>
              <a:t>Aggregate across many independent opinions</a:t>
            </a:r>
            <a:br>
              <a:rPr lang="en-US" sz="2500" dirty="0"/>
            </a:br>
            <a:endParaRPr lang="en-US" sz="2500" dirty="0"/>
          </a:p>
          <a:p>
            <a:pPr marL="342900" indent="-342900">
              <a:buFont typeface="Arial" panose="020B0604020202020204" pitchFamily="34" charset="0"/>
              <a:buChar char="•"/>
            </a:pPr>
            <a:r>
              <a:rPr lang="en-US" sz="2500" dirty="0"/>
              <a:t>Regions with agreement are more likely to be correctable </a:t>
            </a:r>
          </a:p>
          <a:p>
            <a:endParaRPr lang="en-US" dirty="0"/>
          </a:p>
        </p:txBody>
      </p:sp>
    </p:spTree>
    <p:extLst>
      <p:ext uri="{BB962C8B-B14F-4D97-AF65-F5344CB8AC3E}">
        <p14:creationId xmlns:p14="http://schemas.microsoft.com/office/powerpoint/2010/main" val="1452522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0812-4008-D544-9B17-3B070062271F}"/>
              </a:ext>
            </a:extLst>
          </p:cNvPr>
          <p:cNvSpPr>
            <a:spLocks noGrp="1"/>
          </p:cNvSpPr>
          <p:nvPr>
            <p:ph type="title"/>
          </p:nvPr>
        </p:nvSpPr>
        <p:spPr/>
        <p:txBody>
          <a:bodyPr/>
          <a:lstStyle/>
          <a:p>
            <a:r>
              <a:rPr lang="en-US" dirty="0"/>
              <a:t>Step 2: Fix</a:t>
            </a:r>
          </a:p>
        </p:txBody>
      </p:sp>
      <p:sp>
        <p:nvSpPr>
          <p:cNvPr id="3" name="Content Placeholder 2">
            <a:extLst>
              <a:ext uri="{FF2B5EF4-FFF2-40B4-BE49-F238E27FC236}">
                <a16:creationId xmlns:a16="http://schemas.microsoft.com/office/drawing/2014/main" id="{43A0E4DC-1320-684B-930B-9FC911FB089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Send the selected regions to other Worker to correct</a:t>
            </a:r>
            <a:br>
              <a:rPr lang="en-US" sz="2500" dirty="0"/>
            </a:br>
            <a:endParaRPr lang="en-US" sz="2500" dirty="0"/>
          </a:p>
          <a:p>
            <a:pPr marL="342900" indent="-342900">
              <a:buFont typeface="Arial" panose="020B0604020202020204" pitchFamily="34" charset="0"/>
              <a:buChar char="•"/>
            </a:pPr>
            <a:r>
              <a:rPr lang="en-US" sz="2500" dirty="0"/>
              <a:t>Each task now consists of a constrained edit to an area of interest</a:t>
            </a:r>
            <a:br>
              <a:rPr lang="en-US" sz="2500" dirty="0"/>
            </a:br>
            <a:endParaRPr lang="en-US" sz="2500" dirty="0"/>
          </a:p>
          <a:p>
            <a:pPr marL="342900" indent="-342900">
              <a:buFont typeface="Arial" panose="020B0604020202020204" pitchFamily="34" charset="0"/>
              <a:buChar char="•"/>
            </a:pPr>
            <a:r>
              <a:rPr lang="en-US" sz="2500" dirty="0"/>
              <a:t>Workers can see the whole paragraph but only edit the selected region</a:t>
            </a:r>
            <a:br>
              <a:rPr lang="en-US" sz="2500" dirty="0"/>
            </a:br>
            <a:endParaRPr lang="en-US" sz="2500" dirty="0"/>
          </a:p>
          <a:p>
            <a:pPr marL="342900" indent="-342900">
              <a:buFont typeface="Arial" panose="020B0604020202020204" pitchFamily="34" charset="0"/>
              <a:buChar char="•"/>
            </a:pPr>
            <a:r>
              <a:rPr lang="en-US" sz="2500" dirty="0"/>
              <a:t>3-5 workers suggest alternate edits</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293581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3221-9F0C-AD4B-966E-31BA1C603C07}"/>
              </a:ext>
            </a:extLst>
          </p:cNvPr>
          <p:cNvSpPr>
            <a:spLocks noGrp="1"/>
          </p:cNvSpPr>
          <p:nvPr>
            <p:ph type="title"/>
          </p:nvPr>
        </p:nvSpPr>
        <p:spPr/>
        <p:txBody>
          <a:bodyPr/>
          <a:lstStyle/>
          <a:p>
            <a:r>
              <a:rPr lang="en-US" dirty="0"/>
              <a:t>Step 3: Verify</a:t>
            </a:r>
          </a:p>
        </p:txBody>
      </p:sp>
      <p:sp>
        <p:nvSpPr>
          <p:cNvPr id="3" name="Content Placeholder 2">
            <a:extLst>
              <a:ext uri="{FF2B5EF4-FFF2-40B4-BE49-F238E27FC236}">
                <a16:creationId xmlns:a16="http://schemas.microsoft.com/office/drawing/2014/main" id="{ED75C04C-C5A8-CD4F-8048-6D7AF7F0C3D2}"/>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Verify is a mechanism for performing quality control on the suggested edits</a:t>
            </a:r>
            <a:br>
              <a:rPr lang="en-US" sz="2500" dirty="0"/>
            </a:br>
            <a:endParaRPr lang="en-US" sz="2500" dirty="0"/>
          </a:p>
          <a:p>
            <a:pPr marL="342900" indent="-342900">
              <a:buFont typeface="Arial" panose="020B0604020202020204" pitchFamily="34" charset="0"/>
              <a:buChar char="•"/>
            </a:pPr>
            <a:r>
              <a:rPr lang="en-US" sz="2500" dirty="0"/>
              <a:t>Randomize the order of the proposed changes, and ask other </a:t>
            </a:r>
            <a:r>
              <a:rPr lang="en-US" sz="2500" dirty="0" err="1"/>
              <a:t>Turkers</a:t>
            </a:r>
            <a:r>
              <a:rPr lang="en-US" sz="2500" dirty="0"/>
              <a:t> to vote on the best one, or to flag poor suggestions</a:t>
            </a:r>
            <a:br>
              <a:rPr lang="en-US" sz="2500" dirty="0"/>
            </a:br>
            <a:endParaRPr lang="en-US" sz="2500" dirty="0"/>
          </a:p>
          <a:p>
            <a:pPr marL="342900" indent="-342900">
              <a:buFont typeface="Arial" panose="020B0604020202020204" pitchFamily="34" charset="0"/>
              <a:buChar char="•"/>
            </a:pPr>
            <a:r>
              <a:rPr lang="en-US" sz="2500" dirty="0"/>
              <a:t>Exclude workers who proposed the fixes, so they can’t vote on their own work</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3216400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C3BB-8B5F-0D4E-A0FA-A671D4CC16E8}"/>
              </a:ext>
            </a:extLst>
          </p:cNvPr>
          <p:cNvSpPr>
            <a:spLocks noGrp="1"/>
          </p:cNvSpPr>
          <p:nvPr>
            <p:ph type="title"/>
          </p:nvPr>
        </p:nvSpPr>
        <p:spPr/>
        <p:txBody>
          <a:bodyPr>
            <a:normAutofit/>
          </a:bodyPr>
          <a:lstStyle/>
          <a:p>
            <a:r>
              <a:rPr lang="en-US" dirty="0"/>
              <a:t>Why use find-fix-verify?</a:t>
            </a:r>
          </a:p>
        </p:txBody>
      </p:sp>
      <p:sp>
        <p:nvSpPr>
          <p:cNvPr id="3" name="Content Placeholder 2">
            <a:extLst>
              <a:ext uri="{FF2B5EF4-FFF2-40B4-BE49-F238E27FC236}">
                <a16:creationId xmlns:a16="http://schemas.microsoft.com/office/drawing/2014/main" id="{C858CD81-A71F-E646-B9BC-7172A5797E45}"/>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Why should tasks be split into independent Find-Fix-Verify stages? </a:t>
            </a:r>
            <a:br>
              <a:rPr lang="en-US" sz="2500" dirty="0"/>
            </a:br>
            <a:endParaRPr lang="en-US" sz="2500" dirty="0"/>
          </a:p>
          <a:p>
            <a:pPr marL="342900" indent="-342900">
              <a:buFont typeface="Arial" panose="020B0604020202020204" pitchFamily="34" charset="0"/>
              <a:buChar char="•"/>
            </a:pPr>
            <a:r>
              <a:rPr lang="en-US" sz="2500" dirty="0"/>
              <a:t>Why not let </a:t>
            </a:r>
            <a:r>
              <a:rPr lang="en-US" sz="2500" dirty="0" err="1"/>
              <a:t>Turkers</a:t>
            </a:r>
            <a:r>
              <a:rPr lang="en-US" sz="2500" dirty="0"/>
              <a:t> fix errors they find?</a:t>
            </a:r>
            <a:br>
              <a:rPr lang="en-US" sz="2500" dirty="0"/>
            </a:br>
            <a:endParaRPr lang="en-US" sz="2500" dirty="0"/>
          </a:p>
          <a:p>
            <a:pPr marL="342900" indent="-342900">
              <a:buFont typeface="Arial" panose="020B0604020202020204" pitchFamily="34" charset="0"/>
              <a:buChar char="•"/>
            </a:pPr>
            <a:r>
              <a:rPr lang="en-US" sz="2500" dirty="0"/>
              <a:t>Wouldn’t that be more efficient and cost effective?</a:t>
            </a:r>
            <a:br>
              <a:rPr lang="en-US" sz="2500" dirty="0"/>
            </a:br>
            <a:endParaRPr lang="en-US" sz="2500" dirty="0"/>
          </a:p>
          <a:p>
            <a:pPr marL="342900" indent="-342900">
              <a:buFont typeface="Arial" panose="020B0604020202020204" pitchFamily="34" charset="0"/>
              <a:buChar char="•"/>
            </a:pPr>
            <a:r>
              <a:rPr lang="en-US" sz="2500" dirty="0"/>
              <a:t>Does it solve problems with lazy workers?  How?</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3864964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31E3-D6AC-D445-B4FD-7E45E27A9192}"/>
              </a:ext>
            </a:extLst>
          </p:cNvPr>
          <p:cNvSpPr>
            <a:spLocks noGrp="1"/>
          </p:cNvSpPr>
          <p:nvPr>
            <p:ph type="title"/>
          </p:nvPr>
        </p:nvSpPr>
        <p:spPr/>
        <p:txBody>
          <a:bodyPr/>
          <a:lstStyle/>
          <a:p>
            <a:r>
              <a:rPr lang="en-US" dirty="0"/>
              <a:t>Cost of find-fix-verify</a:t>
            </a:r>
          </a:p>
        </p:txBody>
      </p:sp>
      <p:graphicFrame>
        <p:nvGraphicFramePr>
          <p:cNvPr id="4" name="Table">
            <a:extLst>
              <a:ext uri="{FF2B5EF4-FFF2-40B4-BE49-F238E27FC236}">
                <a16:creationId xmlns:a16="http://schemas.microsoft.com/office/drawing/2014/main" id="{4C2173D2-B583-A846-8B83-EFD6E3CA82B6}"/>
              </a:ext>
            </a:extLst>
          </p:cNvPr>
          <p:cNvGraphicFramePr/>
          <p:nvPr>
            <p:extLst>
              <p:ext uri="{D42A27DB-BD31-4B8C-83A1-F6EECF244321}">
                <p14:modId xmlns:p14="http://schemas.microsoft.com/office/powerpoint/2010/main" val="830184668"/>
              </p:ext>
            </p:extLst>
          </p:nvPr>
        </p:nvGraphicFramePr>
        <p:xfrm>
          <a:off x="2471217" y="1611746"/>
          <a:ext cx="6372513" cy="4084740"/>
        </p:xfrm>
        <a:graphic>
          <a:graphicData uri="http://schemas.openxmlformats.org/drawingml/2006/table">
            <a:tbl>
              <a:tblPr/>
              <a:tblGrid>
                <a:gridCol w="1836223">
                  <a:extLst>
                    <a:ext uri="{9D8B030D-6E8A-4147-A177-3AD203B41FA5}">
                      <a16:colId xmlns:a16="http://schemas.microsoft.com/office/drawing/2014/main" val="20000"/>
                    </a:ext>
                  </a:extLst>
                </a:gridCol>
                <a:gridCol w="2522931">
                  <a:extLst>
                    <a:ext uri="{9D8B030D-6E8A-4147-A177-3AD203B41FA5}">
                      <a16:colId xmlns:a16="http://schemas.microsoft.com/office/drawing/2014/main" val="20001"/>
                    </a:ext>
                  </a:extLst>
                </a:gridCol>
                <a:gridCol w="2013359">
                  <a:extLst>
                    <a:ext uri="{9D8B030D-6E8A-4147-A177-3AD203B41FA5}">
                      <a16:colId xmlns:a16="http://schemas.microsoft.com/office/drawing/2014/main" val="20002"/>
                    </a:ext>
                  </a:extLst>
                </a:gridCol>
              </a:tblGrid>
              <a:tr h="680790">
                <a:tc>
                  <a:txBody>
                    <a:bodyPr/>
                    <a:lstStyle/>
                    <a:p>
                      <a:pPr defTabSz="914400">
                        <a:tabLst>
                          <a:tab pos="914400" algn="l"/>
                        </a:tabLst>
                        <a:defRPr sz="3600">
                          <a:latin typeface="Helvetica Neue Light"/>
                          <a:ea typeface="Helvetica Neue Light"/>
                          <a:cs typeface="Helvetica Neue Light"/>
                          <a:sym typeface="Helvetica Neue Light"/>
                        </a:defRPr>
                      </a:pPr>
                      <a:endParaRPr sz="2200"/>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Shortn</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err="1">
                          <a:latin typeface="Helvetica Neue Light"/>
                          <a:ea typeface="Helvetica Neue Light"/>
                          <a:cs typeface="Helvetica Neue Light"/>
                          <a:sym typeface="Helvetica Neue Light"/>
                        </a:rPr>
                        <a:t>Crowdproof</a:t>
                      </a:r>
                      <a:endParaRPr sz="2200" dirty="0">
                        <a:latin typeface="Helvetica Neue Light"/>
                        <a:ea typeface="Helvetica Neue Light"/>
                        <a:cs typeface="Helvetica Neue Light"/>
                        <a:sym typeface="Helvetica Neue Light"/>
                      </a:endParaRP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Find</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$0.55</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$0.06</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Fix</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$0.48</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$0.08</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2"/>
                  </a:ext>
                </a:extLst>
              </a:tr>
              <a:tr h="680790">
                <a:tc>
                  <a:txBody>
                    <a:bodyPr/>
                    <a:lstStyle/>
                    <a:p>
                      <a:pPr defTabSz="914400">
                        <a:tabLst>
                          <a:tab pos="914400" algn="l"/>
                        </a:tabLst>
                      </a:pPr>
                      <a:r>
                        <a:rPr sz="2200">
                          <a:latin typeface="Helvetica Neue Light"/>
                          <a:ea typeface="Helvetica Neue Light"/>
                          <a:cs typeface="Helvetica Neue Light"/>
                          <a:sym typeface="Helvetica Neue Light"/>
                        </a:rPr>
                        <a:t>Verify</a:t>
                      </a:r>
                    </a:p>
                  </a:txBody>
                  <a:tcPr marL="31664" marR="31664" marT="31664" marB="31664"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$0.38</a:t>
                      </a:r>
                    </a:p>
                  </a:txBody>
                  <a:tcPr marL="31664" marR="31664" marT="31664" marB="31664" anchor="ctr" horzOverflow="overflow">
                    <a:lnL w="0">
                      <a:miter lim="400000"/>
                    </a:lnL>
                    <a:lnR w="0">
                      <a:miter lim="400000"/>
                    </a:lnR>
                    <a:lnT w="0">
                      <a:miter lim="400000"/>
                    </a:lnT>
                    <a:lnB w="25400">
                      <a:solidFill>
                        <a:srgbClr val="000000"/>
                      </a:solidFill>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$0.04</a:t>
                      </a:r>
                    </a:p>
                  </a:txBody>
                  <a:tcPr marL="31664" marR="31664" marT="31664" marB="31664" anchor="ctr" horzOverflow="overflow">
                    <a:lnL w="0">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3"/>
                  </a:ext>
                </a:extLst>
              </a:tr>
              <a:tr h="587713">
                <a:tc>
                  <a:txBody>
                    <a:bodyPr/>
                    <a:lstStyle/>
                    <a:p>
                      <a:pPr defTabSz="914400">
                        <a:tabLst>
                          <a:tab pos="914400" algn="l"/>
                        </a:tabLst>
                      </a:pPr>
                      <a:r>
                        <a:rPr sz="2200">
                          <a:latin typeface="Helvetica Neue Light"/>
                          <a:ea typeface="Helvetica Neue Light"/>
                          <a:cs typeface="Helvetica Neue Light"/>
                          <a:sym typeface="Helvetica Neue Light"/>
                        </a:rPr>
                        <a:t>Total</a:t>
                      </a:r>
                    </a:p>
                  </a:txBody>
                  <a:tcPr marL="31664" marR="31664" marT="31664" marB="31664" anchor="ctr" horzOverflow="overflow">
                    <a:lnL w="0">
                      <a:miter lim="400000"/>
                    </a:lnL>
                    <a:lnR w="0">
                      <a:miter lim="400000"/>
                    </a:lnR>
                    <a:lnT w="25400">
                      <a:solidFill>
                        <a:srgbClr val="000000"/>
                      </a:solidFill>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$1.41</a:t>
                      </a:r>
                    </a:p>
                  </a:txBody>
                  <a:tcPr marL="31664" marR="31664" marT="31664" marB="31664" anchor="ctr" horzOverflow="overflow">
                    <a:lnL w="0">
                      <a:miter lim="400000"/>
                    </a:lnL>
                    <a:lnR w="0">
                      <a:miter lim="400000"/>
                    </a:lnR>
                    <a:lnT w="25400">
                      <a:solidFill>
                        <a:srgbClr val="000000"/>
                      </a:solidFill>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$0.18</a:t>
                      </a:r>
                    </a:p>
                  </a:txBody>
                  <a:tcPr marL="31664" marR="31664" marT="31664" marB="31664" anchor="ctr" horzOverflow="overflow">
                    <a:lnL w="0">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4"/>
                  </a:ext>
                </a:extLst>
              </a:tr>
              <a:tr h="773867">
                <a:tc>
                  <a:txBody>
                    <a:bodyPr/>
                    <a:lstStyle/>
                    <a:p>
                      <a:pPr defTabSz="914400">
                        <a:tabLst>
                          <a:tab pos="914400" algn="l"/>
                        </a:tabLst>
                        <a:defRPr sz="3600">
                          <a:latin typeface="Helvetica Neue Light"/>
                          <a:ea typeface="Helvetica Neue Light"/>
                          <a:cs typeface="Helvetica Neue Light"/>
                          <a:sym typeface="Helvetica Neue Light"/>
                        </a:defRPr>
                      </a:pPr>
                      <a:endParaRPr sz="2200"/>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a:latin typeface="Helvetica Neue Light"/>
                          <a:ea typeface="Helvetica Neue Light"/>
                          <a:cs typeface="Helvetica Neue Light"/>
                          <a:sym typeface="Helvetica Neue Light"/>
                        </a:rPr>
                        <a:t>per paragraph</a:t>
                      </a:r>
                    </a:p>
                  </a:txBody>
                  <a:tcPr marL="31664" marR="31664" marT="31664" marB="31664" anchor="ctr" horzOverflow="overflow">
                    <a:lnL w="0">
                      <a:miter lim="400000"/>
                    </a:lnL>
                    <a:lnR w="0">
                      <a:miter lim="400000"/>
                    </a:lnR>
                    <a:lnT w="0">
                      <a:miter lim="400000"/>
                    </a:lnT>
                    <a:lnB w="0">
                      <a:miter lim="400000"/>
                    </a:lnB>
                    <a:noFill/>
                  </a:tcPr>
                </a:tc>
                <a:tc>
                  <a:txBody>
                    <a:bodyPr/>
                    <a:lstStyle/>
                    <a:p>
                      <a:pPr defTabSz="914400">
                        <a:tabLst>
                          <a:tab pos="914400" algn="l"/>
                        </a:tabLst>
                      </a:pPr>
                      <a:r>
                        <a:rPr sz="2200" dirty="0">
                          <a:latin typeface="Helvetica Neue Light"/>
                          <a:ea typeface="Helvetica Neue Light"/>
                          <a:cs typeface="Helvetica Neue Light"/>
                          <a:sym typeface="Helvetica Neue Light"/>
                        </a:rPr>
                        <a:t>per error</a:t>
                      </a:r>
                    </a:p>
                  </a:txBody>
                  <a:tcPr marL="31664" marR="31664" marT="31664" marB="31664"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3460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err="1"/>
              <a:t>Crowdproof</a:t>
            </a:r>
            <a:r>
              <a:rPr lang="en-US" dirty="0"/>
              <a:t>: ESL</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176407"/>
            <a:ext cx="7744737"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a:latin typeface="Helvetica Neue Light"/>
                <a:ea typeface="Helvetica Neue Light"/>
                <a:cs typeface="Helvetica Neue Light"/>
                <a:sym typeface="Helvetica Neue Light"/>
              </a:defRPr>
            </a:pPr>
            <a:r>
              <a:rPr lang="en-US" sz="2800" dirty="0"/>
              <a:t>However, while GUI made using computers </a:t>
            </a:r>
            <a:r>
              <a:rPr lang="en-US" sz="2800" strike="sngStrike" dirty="0">
                <a:solidFill>
                  <a:srgbClr val="FF2600"/>
                </a:solidFill>
              </a:rPr>
              <a:t>be</a:t>
            </a:r>
            <a:r>
              <a:rPr lang="en-US" sz="2800" dirty="0"/>
              <a:t> more intuitive and easier to learn, it didn’t </a:t>
            </a:r>
            <a:r>
              <a:rPr lang="en-US" sz="2800" strike="sngStrike" dirty="0">
                <a:solidFill>
                  <a:srgbClr val="FF2600"/>
                </a:solidFill>
              </a:rPr>
              <a:t>let people be able to</a:t>
            </a:r>
            <a:r>
              <a:rPr lang="en-US" sz="2800" dirty="0"/>
              <a:t> control computers efficiently. </a:t>
            </a:r>
            <a:r>
              <a:rPr lang="en-US" sz="2800" strike="sngStrike" dirty="0" err="1">
                <a:solidFill>
                  <a:srgbClr val="FF2600"/>
                </a:solidFill>
              </a:rPr>
              <a:t>Massesnis</a:t>
            </a:r>
            <a:r>
              <a:rPr lang="en-US" sz="2800" strike="sngStrike" dirty="0">
                <a:solidFill>
                  <a:srgbClr val="FF2600"/>
                </a:solidFill>
              </a:rPr>
              <a:t> only can</a:t>
            </a:r>
            <a:r>
              <a:rPr lang="en-US" sz="2800" dirty="0"/>
              <a:t> </a:t>
            </a:r>
            <a:r>
              <a:rPr lang="en-US" sz="2800" dirty="0">
                <a:solidFill>
                  <a:srgbClr val="0433FF"/>
                </a:solidFill>
                <a:latin typeface="Helvetica Neue"/>
                <a:ea typeface="Helvetica Neue"/>
                <a:cs typeface="Helvetica Neue"/>
                <a:sym typeface="Helvetica Neue"/>
              </a:rPr>
              <a:t>The masses only can</a:t>
            </a:r>
            <a:r>
              <a:rPr lang="en-US" sz="2800" dirty="0"/>
              <a:t> use the software developed by software companies, unless they know how to write programs.</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384836063"/>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algn="ctr" defTabSz="914400">
                        <a:tabLst>
                          <a:tab pos="914400" algn="l"/>
                        </a:tabLst>
                      </a:pPr>
                      <a:r>
                        <a:rPr sz="2100">
                          <a:latin typeface="Helvetica Neue Light"/>
                          <a:ea typeface="Helvetica Neue Light"/>
                          <a:cs typeface="Helvetica Neue Light"/>
                          <a:sym typeface="Helvetica Neue Light"/>
                        </a:rPr>
                        <a:t>1 paragraph 
8 sentences 166 words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Errors caught: 5/12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a:latin typeface="Helvetica Neue Light"/>
                          <a:ea typeface="Helvetica Neue Light"/>
                          <a:cs typeface="Helvetica Neue Light"/>
                          <a:sym typeface="Helvetica Neue Light"/>
                        </a:rPr>
                        <a:t>$2.26 38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ctr" defTabSz="914400">
                        <a:tabLst>
                          <a:tab pos="914400" algn="l"/>
                        </a:tabLst>
                      </a:pPr>
                      <a:r>
                        <a:rPr sz="2100" dirty="0">
                          <a:latin typeface="Helvetica Neue Light"/>
                          <a:ea typeface="Helvetica Neue Light"/>
                          <a:cs typeface="Helvetica Neue Light"/>
                          <a:sym typeface="Helvetica Neue Light"/>
                        </a:rPr>
                        <a:t>47 minutes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447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7985-4641-4141-8D53-C8D8D18486C1}"/>
              </a:ext>
            </a:extLst>
          </p:cNvPr>
          <p:cNvSpPr>
            <a:spLocks noGrp="1"/>
          </p:cNvSpPr>
          <p:nvPr>
            <p:ph type="title"/>
          </p:nvPr>
        </p:nvSpPr>
        <p:spPr/>
        <p:txBody>
          <a:bodyPr>
            <a:normAutofit/>
          </a:bodyPr>
          <a:lstStyle/>
          <a:p>
            <a:r>
              <a:rPr lang="en-US" dirty="0"/>
              <a:t>Oz-like HCI in </a:t>
            </a:r>
            <a:r>
              <a:rPr lang="en-US" dirty="0" err="1"/>
              <a:t>SciFi</a:t>
            </a:r>
            <a:endParaRPr lang="en-US" dirty="0"/>
          </a:p>
        </p:txBody>
      </p:sp>
      <p:sp>
        <p:nvSpPr>
          <p:cNvPr id="3" name="Content Placeholder 2">
            <a:extLst>
              <a:ext uri="{FF2B5EF4-FFF2-40B4-BE49-F238E27FC236}">
                <a16:creationId xmlns:a16="http://schemas.microsoft.com/office/drawing/2014/main" id="{98EF205E-BA28-E64F-96CB-F2CFE4486CAF}"/>
              </a:ext>
            </a:extLst>
          </p:cNvPr>
          <p:cNvSpPr>
            <a:spLocks noGrp="1"/>
          </p:cNvSpPr>
          <p:nvPr>
            <p:ph idx="1"/>
          </p:nvPr>
        </p:nvSpPr>
        <p:spPr>
          <a:xfrm>
            <a:off x="5597235" y="1348547"/>
            <a:ext cx="5318037" cy="4793836"/>
          </a:xfrm>
        </p:spPr>
        <p:txBody>
          <a:bodyPr/>
          <a:lstStyle/>
          <a:p>
            <a:endParaRPr lang="en-US" dirty="0"/>
          </a:p>
          <a:p>
            <a:endParaRPr lang="en-US" dirty="0"/>
          </a:p>
          <a:p>
            <a:r>
              <a:rPr lang="en-US" dirty="0"/>
              <a:t>AI is lacking compared to human intelligence. Some people earn a living as "</a:t>
            </a:r>
            <a:r>
              <a:rPr lang="en-US" dirty="0" err="1"/>
              <a:t>ractors</a:t>
            </a:r>
            <a:r>
              <a:rPr lang="en-US" dirty="0"/>
              <a:t>", interacting with customers in virtual reality entertainments. </a:t>
            </a:r>
            <a:r>
              <a:rPr lang="en-US" dirty="0" err="1"/>
              <a:t>Ractors</a:t>
            </a:r>
            <a:r>
              <a:rPr lang="en-US" dirty="0"/>
              <a:t> are more expensive than AI, so the only reason to use them is because customers can tell the difference.  Virtual reality entertainment has become one ongoing Turing Test, and software is continuously failing it.</a:t>
            </a:r>
          </a:p>
          <a:p>
            <a:endParaRPr lang="en-US" dirty="0"/>
          </a:p>
        </p:txBody>
      </p:sp>
      <p:pic>
        <p:nvPicPr>
          <p:cNvPr id="4" name="Picture 3">
            <a:extLst>
              <a:ext uri="{FF2B5EF4-FFF2-40B4-BE49-F238E27FC236}">
                <a16:creationId xmlns:a16="http://schemas.microsoft.com/office/drawing/2014/main" id="{FEF651BA-C0B6-F54D-9DEB-703CCFA878E6}"/>
              </a:ext>
            </a:extLst>
          </p:cNvPr>
          <p:cNvPicPr>
            <a:picLocks noChangeAspect="1"/>
          </p:cNvPicPr>
          <p:nvPr/>
        </p:nvPicPr>
        <p:blipFill>
          <a:blip r:embed="rId2"/>
          <a:stretch>
            <a:fillRect/>
          </a:stretch>
        </p:blipFill>
        <p:spPr>
          <a:xfrm>
            <a:off x="496656" y="1730375"/>
            <a:ext cx="4862120" cy="3397250"/>
          </a:xfrm>
          <a:prstGeom prst="rect">
            <a:avLst/>
          </a:prstGeom>
        </p:spPr>
      </p:pic>
    </p:spTree>
    <p:extLst>
      <p:ext uri="{BB962C8B-B14F-4D97-AF65-F5344CB8AC3E}">
        <p14:creationId xmlns:p14="http://schemas.microsoft.com/office/powerpoint/2010/main" val="3607098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4C18924-B295-BC4E-81CE-A4D0E450FF84}"/>
              </a:ext>
            </a:extLst>
          </p:cNvPr>
          <p:cNvSpPr>
            <a:spLocks noGrp="1"/>
          </p:cNvSpPr>
          <p:nvPr>
            <p:ph type="title"/>
          </p:nvPr>
        </p:nvSpPr>
        <p:spPr>
          <a:xfrm>
            <a:off x="399674" y="365125"/>
            <a:ext cx="10515600" cy="772052"/>
          </a:xfrm>
        </p:spPr>
        <p:txBody>
          <a:bodyPr/>
          <a:lstStyle/>
          <a:p>
            <a:r>
              <a:rPr lang="en-US" dirty="0" err="1"/>
              <a:t>Crowdproof</a:t>
            </a:r>
            <a:r>
              <a:rPr lang="en-US" dirty="0"/>
              <a:t>: Notes</a:t>
            </a:r>
          </a:p>
        </p:txBody>
      </p:sp>
      <p:sp>
        <p:nvSpPr>
          <p:cNvPr id="13" name="Print publishers are in a tizzy over Apple’s new iPad because they hope to finally be able to charge for their digital editions. But in order to get people to pay for their magazine and newspaper apps, they are going to have to offer something different that readers cannot get at the newsstand or on the open Web.">
            <a:extLst>
              <a:ext uri="{FF2B5EF4-FFF2-40B4-BE49-F238E27FC236}">
                <a16:creationId xmlns:a16="http://schemas.microsoft.com/office/drawing/2014/main" id="{BF682C03-CB97-264C-9609-D89FF77156E7}"/>
              </a:ext>
            </a:extLst>
          </p:cNvPr>
          <p:cNvSpPr txBox="1"/>
          <p:nvPr/>
        </p:nvSpPr>
        <p:spPr>
          <a:xfrm>
            <a:off x="1785105" y="1314906"/>
            <a:ext cx="7744737" cy="24109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a:latin typeface="Helvetica Neue Light"/>
                <a:ea typeface="Helvetica Neue Light"/>
                <a:cs typeface="Helvetica Neue Light"/>
                <a:sym typeface="Helvetica Neue Light"/>
              </a:defRPr>
            </a:pPr>
            <a:r>
              <a:rPr lang="en-US" sz="2500" strike="sngStrike" dirty="0">
                <a:solidFill>
                  <a:srgbClr val="FF2600"/>
                </a:solidFill>
              </a:rPr>
              <a:t>Blah blah blah—</a:t>
            </a:r>
            <a:r>
              <a:rPr lang="en-US" sz="2500" dirty="0">
                <a:solidFill>
                  <a:srgbClr val="0433FF"/>
                </a:solidFill>
                <a:latin typeface="Helvetica Neue"/>
                <a:ea typeface="Helvetica Neue"/>
                <a:cs typeface="Helvetica Neue"/>
                <a:sym typeface="Helvetica Neue"/>
              </a:rPr>
              <a:t>This is an</a:t>
            </a:r>
            <a:r>
              <a:rPr lang="en-US" sz="2500" dirty="0"/>
              <a:t> argument about whether there should be a standard “</a:t>
            </a:r>
            <a:r>
              <a:rPr lang="en-US" sz="2500" strike="sngStrike" dirty="0" err="1">
                <a:solidFill>
                  <a:srgbClr val="FF2600"/>
                </a:solidFill>
              </a:rPr>
              <a:t>nosql</a:t>
            </a:r>
            <a:r>
              <a:rPr lang="en-US" sz="2500" dirty="0"/>
              <a:t> </a:t>
            </a:r>
            <a:r>
              <a:rPr lang="en-US" sz="2500" dirty="0">
                <a:solidFill>
                  <a:srgbClr val="0433FF"/>
                </a:solidFill>
                <a:latin typeface="Helvetica Neue"/>
                <a:ea typeface="Helvetica Neue"/>
                <a:cs typeface="Helvetica Neue"/>
                <a:sym typeface="Helvetica Neue"/>
              </a:rPr>
              <a:t>NoSQL</a:t>
            </a:r>
            <a:r>
              <a:rPr lang="en-US" sz="2500" dirty="0"/>
              <a:t> storage” API to protect developers storing their stuff in proprietary services in the cloud. </a:t>
            </a:r>
            <a:r>
              <a:rPr lang="en-US" sz="2500" strike="sngStrike" dirty="0">
                <a:solidFill>
                  <a:srgbClr val="FF2600"/>
                </a:solidFill>
              </a:rPr>
              <a:t>Probably unrealistic.</a:t>
            </a:r>
            <a:r>
              <a:rPr lang="en-US" sz="2500" dirty="0"/>
              <a:t> To protect yourself, use an open software offering, </a:t>
            </a:r>
            <a:r>
              <a:rPr lang="en-US" sz="2500" strike="sngStrike" dirty="0">
                <a:solidFill>
                  <a:srgbClr val="FF2600"/>
                </a:solidFill>
              </a:rPr>
              <a:t>and</a:t>
            </a:r>
            <a:r>
              <a:rPr lang="en-US" sz="2500" dirty="0"/>
              <a:t> self-host or go with hosting solution that uses open offering.</a:t>
            </a:r>
          </a:p>
        </p:txBody>
      </p:sp>
      <p:graphicFrame>
        <p:nvGraphicFramePr>
          <p:cNvPr id="14" name="Table">
            <a:extLst>
              <a:ext uri="{FF2B5EF4-FFF2-40B4-BE49-F238E27FC236}">
                <a16:creationId xmlns:a16="http://schemas.microsoft.com/office/drawing/2014/main" id="{3757C370-F4E3-4045-B874-0F0D9CF140DC}"/>
              </a:ext>
            </a:extLst>
          </p:cNvPr>
          <p:cNvGraphicFramePr/>
          <p:nvPr>
            <p:extLst>
              <p:ext uri="{D42A27DB-BD31-4B8C-83A1-F6EECF244321}">
                <p14:modId xmlns:p14="http://schemas.microsoft.com/office/powerpoint/2010/main" val="2416568814"/>
              </p:ext>
            </p:extLst>
          </p:nvPr>
        </p:nvGraphicFramePr>
        <p:xfrm>
          <a:off x="2250698" y="4187953"/>
          <a:ext cx="6813550" cy="1355140"/>
        </p:xfrm>
        <a:graphic>
          <a:graphicData uri="http://schemas.openxmlformats.org/drawingml/2006/table">
            <a:tbl>
              <a:tblPr/>
              <a:tblGrid>
                <a:gridCol w="1842480">
                  <a:extLst>
                    <a:ext uri="{9D8B030D-6E8A-4147-A177-3AD203B41FA5}">
                      <a16:colId xmlns:a16="http://schemas.microsoft.com/office/drawing/2014/main" val="20000"/>
                    </a:ext>
                  </a:extLst>
                </a:gridCol>
                <a:gridCol w="1564295">
                  <a:extLst>
                    <a:ext uri="{9D8B030D-6E8A-4147-A177-3AD203B41FA5}">
                      <a16:colId xmlns:a16="http://schemas.microsoft.com/office/drawing/2014/main" val="20001"/>
                    </a:ext>
                  </a:extLst>
                </a:gridCol>
                <a:gridCol w="1599455">
                  <a:extLst>
                    <a:ext uri="{9D8B030D-6E8A-4147-A177-3AD203B41FA5}">
                      <a16:colId xmlns:a16="http://schemas.microsoft.com/office/drawing/2014/main" val="20002"/>
                    </a:ext>
                  </a:extLst>
                </a:gridCol>
                <a:gridCol w="1807320">
                  <a:extLst>
                    <a:ext uri="{9D8B030D-6E8A-4147-A177-3AD203B41FA5}">
                      <a16:colId xmlns:a16="http://schemas.microsoft.com/office/drawing/2014/main" val="20003"/>
                    </a:ext>
                  </a:extLst>
                </a:gridCol>
              </a:tblGrid>
              <a:tr h="1355140">
                <a:tc>
                  <a:txBody>
                    <a:bodyPr/>
                    <a:lstStyle/>
                    <a:p>
                      <a:pPr defTabSz="914400">
                        <a:tabLst>
                          <a:tab pos="914400" algn="l"/>
                        </a:tabLst>
                      </a:pPr>
                      <a:r>
                        <a:rPr sz="2100" dirty="0">
                          <a:latin typeface="Helvetica Neue Light"/>
                          <a:ea typeface="Helvetica Neue Light"/>
                          <a:cs typeface="Helvetica Neue Light"/>
                          <a:sym typeface="Helvetica Neue Light"/>
                        </a:rPr>
                        <a:t>2 paragraphs
 8 sentences 107 word</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a:latin typeface="Helvetica Neue Light"/>
                          <a:ea typeface="Helvetica Neue Light"/>
                          <a:cs typeface="Helvetica Neue Light"/>
                          <a:sym typeface="Helvetica Neue Light"/>
                        </a:rPr>
                        <a:t>Errors caught: 8/14</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a:latin typeface="Helvetica Neue Light"/>
                          <a:ea typeface="Helvetica Neue Light"/>
                          <a:cs typeface="Helvetica Neue Light"/>
                          <a:sym typeface="Helvetica Neue Light"/>
                        </a:rPr>
                        <a:t>$4.72 79 workers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100" dirty="0">
                          <a:latin typeface="Helvetica Neue Light"/>
                          <a:ea typeface="Helvetica Neue Light"/>
                          <a:cs typeface="Helvetica Neue Light"/>
                          <a:sym typeface="Helvetica Neue Light"/>
                        </a:rPr>
                        <a:t>42–53 minutes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415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135E-58DF-9540-B27B-B749762F0D01}"/>
              </a:ext>
            </a:extLst>
          </p:cNvPr>
          <p:cNvSpPr>
            <a:spLocks noGrp="1"/>
          </p:cNvSpPr>
          <p:nvPr>
            <p:ph type="title"/>
          </p:nvPr>
        </p:nvSpPr>
        <p:spPr/>
        <p:txBody>
          <a:bodyPr/>
          <a:lstStyle/>
          <a:p>
            <a:r>
              <a:rPr lang="en-US" dirty="0"/>
              <a:t>The Human Macro</a:t>
            </a:r>
          </a:p>
        </p:txBody>
      </p:sp>
      <p:sp>
        <p:nvSpPr>
          <p:cNvPr id="3" name="Content Placeholder 2">
            <a:extLst>
              <a:ext uri="{FF2B5EF4-FFF2-40B4-BE49-F238E27FC236}">
                <a16:creationId xmlns:a16="http://schemas.microsoft.com/office/drawing/2014/main" id="{2547D22D-2B61-1F4F-8160-593F7171CFDA}"/>
              </a:ext>
            </a:extLst>
          </p:cNvPr>
          <p:cNvSpPr>
            <a:spLocks noGrp="1"/>
          </p:cNvSpPr>
          <p:nvPr>
            <p:ph idx="1"/>
          </p:nvPr>
        </p:nvSpPr>
        <p:spPr/>
        <p:txBody>
          <a:bodyPr>
            <a:normAutofit/>
          </a:bodyPr>
          <a:lstStyle/>
          <a:p>
            <a:pPr marL="879475" indent="-571500" defTabSz="566674">
              <a:spcBef>
                <a:spcPts val="2300"/>
              </a:spcBef>
              <a:buFont typeface="Arial" panose="020B0604020202020204" pitchFamily="34" charset="0"/>
              <a:buChar char="•"/>
              <a:defRPr sz="4074"/>
            </a:pPr>
            <a:r>
              <a:rPr lang="en-US" sz="2500" dirty="0"/>
              <a:t>Macros usually require users to translate their intentions into algorithms explicitly via a scripting language</a:t>
            </a:r>
          </a:p>
          <a:p>
            <a:pPr marL="879475" indent="-571500" defTabSz="566674">
              <a:spcBef>
                <a:spcPts val="2300"/>
              </a:spcBef>
              <a:buFont typeface="Arial" panose="020B0604020202020204" pitchFamily="34" charset="0"/>
              <a:buChar char="•"/>
              <a:defRPr sz="4074"/>
            </a:pPr>
            <a:endParaRPr lang="en-US" sz="2500" dirty="0"/>
          </a:p>
          <a:p>
            <a:pPr marL="879475" indent="-571500" defTabSz="566674">
              <a:spcBef>
                <a:spcPts val="2300"/>
              </a:spcBef>
              <a:buFont typeface="Arial" panose="020B0604020202020204" pitchFamily="34" charset="0"/>
              <a:buChar char="•"/>
              <a:defRPr sz="4074"/>
            </a:pPr>
            <a:r>
              <a:rPr lang="en-US" sz="2500" dirty="0"/>
              <a:t>The human macro is a “Natural Language Crowd Scripting Language”</a:t>
            </a:r>
            <a:br>
              <a:rPr lang="en-US" sz="2500" dirty="0"/>
            </a:br>
            <a:endParaRPr lang="en-US" sz="2500" dirty="0"/>
          </a:p>
          <a:p>
            <a:pPr marL="879475" indent="-571500" defTabSz="566674">
              <a:spcBef>
                <a:spcPts val="2300"/>
              </a:spcBef>
              <a:buFont typeface="Arial" panose="020B0604020202020204" pitchFamily="34" charset="0"/>
              <a:buChar char="•"/>
              <a:defRPr sz="4074"/>
            </a:pPr>
            <a:r>
              <a:rPr lang="en-US" sz="2500" dirty="0"/>
              <a:t>It allows the user to ask other people complete tasks like formatting citations or finding appropriate figures</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947531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7322-EF7C-0948-967A-D67264C506F7}"/>
              </a:ext>
            </a:extLst>
          </p:cNvPr>
          <p:cNvSpPr>
            <a:spLocks noGrp="1"/>
          </p:cNvSpPr>
          <p:nvPr>
            <p:ph type="title"/>
          </p:nvPr>
        </p:nvSpPr>
        <p:spPr/>
        <p:txBody>
          <a:bodyPr/>
          <a:lstStyle/>
          <a:p>
            <a:r>
              <a:rPr lang="en-US" dirty="0"/>
              <a:t>Like Siri but unrestricted</a:t>
            </a:r>
          </a:p>
        </p:txBody>
      </p:sp>
      <p:sp>
        <p:nvSpPr>
          <p:cNvPr id="3" name="Content Placeholder 2">
            <a:extLst>
              <a:ext uri="{FF2B5EF4-FFF2-40B4-BE49-F238E27FC236}">
                <a16:creationId xmlns:a16="http://schemas.microsoft.com/office/drawing/2014/main" id="{6E5731C0-799F-DF49-A280-62728A724C43}"/>
              </a:ext>
            </a:extLst>
          </p:cNvPr>
          <p:cNvSpPr>
            <a:spLocks noGrp="1"/>
          </p:cNvSpPr>
          <p:nvPr>
            <p:ph idx="1"/>
          </p:nvPr>
        </p:nvSpPr>
        <p:spPr/>
        <p:txBody>
          <a:bodyPr/>
          <a:lstStyle/>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br>
              <a:rPr lang="en-US" sz="2500" dirty="0"/>
            </a:br>
            <a:br>
              <a:rPr lang="en-US" sz="2500" dirty="0"/>
            </a:br>
            <a:br>
              <a:rPr lang="en-US" sz="2500" dirty="0"/>
            </a:br>
            <a:endParaRPr lang="en-US" sz="2500" dirty="0"/>
          </a:p>
          <a:p>
            <a:pPr marL="342900" indent="-342900">
              <a:buFont typeface="Arial" panose="020B0604020202020204" pitchFamily="34" charset="0"/>
              <a:buChar char="•"/>
            </a:pPr>
            <a:r>
              <a:rPr lang="en-US" sz="2500" dirty="0"/>
              <a:t>Natural language interfaces still struggle with unconstrained input</a:t>
            </a:r>
            <a:br>
              <a:rPr lang="en-US" sz="2500" dirty="0"/>
            </a:br>
            <a:endParaRPr lang="en-US" sz="2500" dirty="0"/>
          </a:p>
          <a:p>
            <a:pPr marL="342900" indent="-342900">
              <a:buFont typeface="Arial" panose="020B0604020202020204" pitchFamily="34" charset="0"/>
              <a:buChar char="•"/>
            </a:pPr>
            <a:r>
              <a:rPr lang="en-US" sz="2500" dirty="0"/>
              <a:t>Humans are good at understanding written instructions</a:t>
            </a:r>
          </a:p>
          <a:p>
            <a:endParaRPr lang="en-US" dirty="0"/>
          </a:p>
        </p:txBody>
      </p:sp>
      <p:pic>
        <p:nvPicPr>
          <p:cNvPr id="1028" name="Picture 4" descr="How to disable Siri command logging on iPhone | The iPhone FAQ">
            <a:extLst>
              <a:ext uri="{FF2B5EF4-FFF2-40B4-BE49-F238E27FC236}">
                <a16:creationId xmlns:a16="http://schemas.microsoft.com/office/drawing/2014/main" id="{5CCC13F2-A4E4-424E-BD63-944585C7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443" y="1545886"/>
            <a:ext cx="1883114" cy="188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27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2771-17C5-724D-9F01-9A3C64DBFBDF}"/>
              </a:ext>
            </a:extLst>
          </p:cNvPr>
          <p:cNvSpPr>
            <a:spLocks noGrp="1"/>
          </p:cNvSpPr>
          <p:nvPr>
            <p:ph type="title"/>
          </p:nvPr>
        </p:nvSpPr>
        <p:spPr/>
        <p:txBody>
          <a:bodyPr/>
          <a:lstStyle/>
          <a:p>
            <a:r>
              <a:rPr lang="en-US" dirty="0"/>
              <a:t>The Human Macro</a:t>
            </a:r>
          </a:p>
        </p:txBody>
      </p:sp>
      <p:pic>
        <p:nvPicPr>
          <p:cNvPr id="4" name="Content Placeholder 3">
            <a:extLst>
              <a:ext uri="{FF2B5EF4-FFF2-40B4-BE49-F238E27FC236}">
                <a16:creationId xmlns:a16="http://schemas.microsoft.com/office/drawing/2014/main" id="{0CAB9898-D2E0-5541-9BD4-98A468030D00}"/>
              </a:ext>
            </a:extLst>
          </p:cNvPr>
          <p:cNvPicPr>
            <a:picLocks noGrp="1" noChangeAspect="1"/>
          </p:cNvPicPr>
          <p:nvPr>
            <p:ph idx="1"/>
          </p:nvPr>
        </p:nvPicPr>
        <p:blipFill>
          <a:blip r:embed="rId3"/>
          <a:stretch>
            <a:fillRect/>
          </a:stretch>
        </p:blipFill>
        <p:spPr>
          <a:xfrm>
            <a:off x="400050" y="1377812"/>
            <a:ext cx="10515600" cy="4734201"/>
          </a:xfrm>
          <a:prstGeom prst="rect">
            <a:avLst/>
          </a:prstGeom>
        </p:spPr>
      </p:pic>
    </p:spTree>
    <p:extLst>
      <p:ext uri="{BB962C8B-B14F-4D97-AF65-F5344CB8AC3E}">
        <p14:creationId xmlns:p14="http://schemas.microsoft.com/office/powerpoint/2010/main" val="3106526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D45E-E688-2247-ACD9-7D1FFBEB2B47}"/>
              </a:ext>
            </a:extLst>
          </p:cNvPr>
          <p:cNvSpPr>
            <a:spLocks noGrp="1"/>
          </p:cNvSpPr>
          <p:nvPr>
            <p:ph type="title"/>
          </p:nvPr>
        </p:nvSpPr>
        <p:spPr/>
        <p:txBody>
          <a:bodyPr>
            <a:normAutofit/>
          </a:bodyPr>
          <a:lstStyle/>
          <a:p>
            <a:r>
              <a:rPr lang="en-US" dirty="0"/>
              <a:t>Design challenges</a:t>
            </a:r>
          </a:p>
        </p:txBody>
      </p:sp>
      <p:sp>
        <p:nvSpPr>
          <p:cNvPr id="3" name="Content Placeholder 2">
            <a:extLst>
              <a:ext uri="{FF2B5EF4-FFF2-40B4-BE49-F238E27FC236}">
                <a16:creationId xmlns:a16="http://schemas.microsoft.com/office/drawing/2014/main" id="{C085C276-54C6-994F-B69C-2DB9E4EB55E1}"/>
              </a:ext>
            </a:extLst>
          </p:cNvPr>
          <p:cNvSpPr>
            <a:spLocks noGrp="1"/>
          </p:cNvSpPr>
          <p:nvPr>
            <p:ph idx="1"/>
          </p:nvPr>
        </p:nvSpPr>
        <p:spPr/>
        <p:txBody>
          <a:bodyPr/>
          <a:lstStyle/>
          <a:p>
            <a:pPr marL="342900" indent="-342900">
              <a:buFont typeface="Arial" panose="020B0604020202020204" pitchFamily="34" charset="0"/>
              <a:buChar char="•"/>
            </a:pPr>
            <a:r>
              <a:rPr lang="en-US" sz="2500" dirty="0"/>
              <a:t>Ensure that the user creates tasks that are scoped correctly for a Mechanical Turk worker</a:t>
            </a:r>
          </a:p>
          <a:p>
            <a:pPr lvl="1"/>
            <a:r>
              <a:rPr lang="en-US" sz="2500" dirty="0"/>
              <a:t>Ask user provide an example input and output, to clarify task requirements</a:t>
            </a:r>
            <a:br>
              <a:rPr lang="en-US" sz="2500" dirty="0"/>
            </a:br>
            <a:endParaRPr lang="en-US" sz="2500" dirty="0"/>
          </a:p>
          <a:p>
            <a:pPr marL="342900" indent="-342900">
              <a:buFont typeface="Arial" panose="020B0604020202020204" pitchFamily="34" charset="0"/>
              <a:buChar char="•"/>
            </a:pPr>
            <a:r>
              <a:rPr lang="en-US" sz="2500" dirty="0"/>
              <a:t>Prevent the user from spending money on a buggy command</a:t>
            </a:r>
          </a:p>
          <a:p>
            <a:pPr lvl="1"/>
            <a:r>
              <a:rPr lang="en-US" sz="2500" dirty="0"/>
              <a:t>The Human Macro helps debug the task by allowing a test run on a sentence or paragraph</a:t>
            </a:r>
          </a:p>
          <a:p>
            <a:endParaRPr lang="en-US" dirty="0"/>
          </a:p>
        </p:txBody>
      </p:sp>
    </p:spTree>
    <p:extLst>
      <p:ext uri="{BB962C8B-B14F-4D97-AF65-F5344CB8AC3E}">
        <p14:creationId xmlns:p14="http://schemas.microsoft.com/office/powerpoint/2010/main" val="3228438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A212-AA50-E341-BD29-8C0EC66D0447}"/>
              </a:ext>
            </a:extLst>
          </p:cNvPr>
          <p:cNvSpPr>
            <a:spLocks noGrp="1"/>
          </p:cNvSpPr>
          <p:nvPr>
            <p:ph type="title"/>
          </p:nvPr>
        </p:nvSpPr>
        <p:spPr/>
        <p:txBody>
          <a:bodyPr/>
          <a:lstStyle/>
          <a:p>
            <a:r>
              <a:rPr lang="en-US" dirty="0"/>
              <a:t>Showing the results</a:t>
            </a:r>
          </a:p>
        </p:txBody>
      </p:sp>
      <p:sp>
        <p:nvSpPr>
          <p:cNvPr id="3" name="Content Placeholder 2">
            <a:extLst>
              <a:ext uri="{FF2B5EF4-FFF2-40B4-BE49-F238E27FC236}">
                <a16:creationId xmlns:a16="http://schemas.microsoft.com/office/drawing/2014/main" id="{541ADAAB-3E5D-0C43-A42A-27C8E080E0A0}"/>
              </a:ext>
            </a:extLst>
          </p:cNvPr>
          <p:cNvSpPr>
            <a:spLocks noGrp="1"/>
          </p:cNvSpPr>
          <p:nvPr>
            <p:ph idx="1"/>
          </p:nvPr>
        </p:nvSpPr>
        <p:spPr/>
        <p:txBody>
          <a:bodyPr/>
          <a:lstStyle/>
          <a:p>
            <a:pPr marL="342900" indent="-342900">
              <a:buFont typeface="Arial" panose="020B0604020202020204" pitchFamily="34" charset="0"/>
              <a:buChar char="•"/>
            </a:pPr>
            <a:r>
              <a:rPr lang="en-US" sz="2500" dirty="0"/>
              <a:t>User specifies if </a:t>
            </a:r>
            <a:r>
              <a:rPr lang="en-US" sz="2500" dirty="0" err="1"/>
              <a:t>Turkers</a:t>
            </a:r>
            <a:r>
              <a:rPr lang="en-US" sz="2500" dirty="0"/>
              <a:t>’ work should replace the existing text or just annotate it</a:t>
            </a:r>
            <a:br>
              <a:rPr lang="en-US" sz="2500" dirty="0"/>
            </a:br>
            <a:endParaRPr lang="en-US" sz="2500" dirty="0"/>
          </a:p>
          <a:p>
            <a:pPr marL="342900" indent="-342900">
              <a:buFont typeface="Arial" panose="020B0604020202020204" pitchFamily="34" charset="0"/>
              <a:buChar char="•"/>
            </a:pPr>
            <a:r>
              <a:rPr lang="en-US" sz="2500" dirty="0"/>
              <a:t>If replace, text is underlined with drop-down substitution</a:t>
            </a:r>
            <a:br>
              <a:rPr lang="en-US" sz="2500" dirty="0"/>
            </a:br>
            <a:endParaRPr lang="en-US" sz="2500" dirty="0"/>
          </a:p>
          <a:p>
            <a:pPr marL="342900" indent="-342900">
              <a:buFont typeface="Arial" panose="020B0604020202020204" pitchFamily="34" charset="0"/>
              <a:buChar char="•"/>
            </a:pPr>
            <a:r>
              <a:rPr lang="en-US" sz="2500" dirty="0"/>
              <a:t>If annotate, feedback is inserted in comment bubbles anchored to selected text using Word’s comments interface</a:t>
            </a:r>
          </a:p>
          <a:p>
            <a:endParaRPr lang="en-US" dirty="0"/>
          </a:p>
        </p:txBody>
      </p:sp>
    </p:spTree>
    <p:extLst>
      <p:ext uri="{BB962C8B-B14F-4D97-AF65-F5344CB8AC3E}">
        <p14:creationId xmlns:p14="http://schemas.microsoft.com/office/powerpoint/2010/main" val="4240636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8FA7-2F17-5844-8DCD-C2C234B5891A}"/>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69C37C62-9F23-FF41-BA3C-23592AFCE098}"/>
              </a:ext>
            </a:extLst>
          </p:cNvPr>
          <p:cNvGraphicFramePr/>
          <p:nvPr>
            <p:extLst>
              <p:ext uri="{D42A27DB-BD31-4B8C-83A1-F6EECF244321}">
                <p14:modId xmlns:p14="http://schemas.microsoft.com/office/powerpoint/2010/main" val="4217733049"/>
              </p:ext>
            </p:extLst>
          </p:nvPr>
        </p:nvGraphicFramePr>
        <p:xfrm>
          <a:off x="1624723" y="1292962"/>
          <a:ext cx="8065500" cy="4755228"/>
        </p:xfrm>
        <a:graphic>
          <a:graphicData uri="http://schemas.openxmlformats.org/drawingml/2006/table">
            <a:tbl>
              <a:tblPr/>
              <a:tblGrid>
                <a:gridCol w="1649530">
                  <a:extLst>
                    <a:ext uri="{9D8B030D-6E8A-4147-A177-3AD203B41FA5}">
                      <a16:colId xmlns:a16="http://schemas.microsoft.com/office/drawing/2014/main" val="20000"/>
                    </a:ext>
                  </a:extLst>
                </a:gridCol>
                <a:gridCol w="6415970">
                  <a:extLst>
                    <a:ext uri="{9D8B030D-6E8A-4147-A177-3AD203B41FA5}">
                      <a16:colId xmlns:a16="http://schemas.microsoft.com/office/drawing/2014/main" val="20001"/>
                    </a:ext>
                  </a:extLst>
                </a:gridCol>
              </a:tblGrid>
              <a:tr h="1585076">
                <a:tc>
                  <a:txBody>
                    <a:bodyPr/>
                    <a:lstStyle/>
                    <a:p>
                      <a:pPr defTabSz="914400">
                        <a:tabLst>
                          <a:tab pos="914400" algn="l"/>
                        </a:tabLst>
                      </a:pPr>
                      <a:r>
                        <a:rPr sz="2500">
                          <a:latin typeface="Helvetica Neue Light"/>
                          <a:ea typeface="Helvetica Neue Light"/>
                          <a:cs typeface="Helvetica Neue Light"/>
                          <a:sym typeface="Helvetica Neue Light"/>
                        </a:rPr>
                        <a:t>Request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“Please change text in document from past tense to present tense.”</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585076">
                <a:tc>
                  <a:txBody>
                    <a:bodyPr/>
                    <a:lstStyle/>
                    <a:p>
                      <a:pPr defTabSz="914400">
                        <a:tabLst>
                          <a:tab pos="914400" algn="l"/>
                        </a:tabLst>
                      </a:pPr>
                      <a:r>
                        <a:rPr sz="2500">
                          <a:latin typeface="Helvetica Neue Light"/>
                          <a:ea typeface="Helvetica Neue Light"/>
                          <a:cs typeface="Helvetica Neue Light"/>
                          <a:sym typeface="Helvetica Neue Light"/>
                        </a:rPr>
                        <a:t>Input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r>
                        <a:rPr sz="2500"/>
                        <a:t>I </a:t>
                      </a:r>
                      <a:r>
                        <a:rPr sz="2500">
                          <a:latin typeface="Helvetica Neue"/>
                          <a:ea typeface="Helvetica Neue"/>
                          <a:cs typeface="Helvetica Neue"/>
                          <a:sym typeface="Helvetica Neue"/>
                        </a:rPr>
                        <a:t>gave</a:t>
                      </a:r>
                      <a:r>
                        <a:rPr sz="2500"/>
                        <a:t> one final glance around before descending from the barrow. As I </a:t>
                      </a:r>
                      <a:r>
                        <a:rPr sz="2500">
                          <a:latin typeface="Helvetica Neue"/>
                          <a:ea typeface="Helvetica Neue"/>
                          <a:cs typeface="Helvetica Neue"/>
                          <a:sym typeface="Helvetica Neue"/>
                        </a:rPr>
                        <a:t>did</a:t>
                      </a:r>
                      <a:r>
                        <a:rPr sz="2500"/>
                        <a:t> so, my eye </a:t>
                      </a:r>
                      <a:r>
                        <a:rPr sz="2500">
                          <a:latin typeface="Helvetica Neue"/>
                          <a:ea typeface="Helvetica Neue"/>
                          <a:cs typeface="Helvetica Neue"/>
                          <a:sym typeface="Helvetica Neue"/>
                        </a:rPr>
                        <a:t>caught</a:t>
                      </a:r>
                      <a:r>
                        <a:rPr sz="2500"/>
                        <a:t> something [...]</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585076">
                <a:tc>
                  <a:txBody>
                    <a:bodyPr/>
                    <a:lstStyle/>
                    <a:p>
                      <a:pPr defTabSz="914400">
                        <a:tabLst>
                          <a:tab pos="914400" algn="l"/>
                        </a:tabLst>
                      </a:pPr>
                      <a:r>
                        <a:rPr sz="2500">
                          <a:latin typeface="Helvetica Neue Light"/>
                          <a:ea typeface="Helvetica Neue Light"/>
                          <a:cs typeface="Helvetica Neue Light"/>
                          <a:sym typeface="Helvetica Neue Light"/>
                        </a:rPr>
                        <a:t>Output</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defRPr sz="3600">
                          <a:latin typeface="Helvetica Neue Light"/>
                          <a:ea typeface="Helvetica Neue Light"/>
                          <a:cs typeface="Helvetica Neue Light"/>
                          <a:sym typeface="Helvetica Neue Light"/>
                        </a:defRPr>
                      </a:pPr>
                      <a:r>
                        <a:rPr sz="2500" dirty="0"/>
                        <a:t>I </a:t>
                      </a:r>
                      <a:r>
                        <a:rPr sz="2500" dirty="0">
                          <a:latin typeface="Helvetica Neue"/>
                          <a:ea typeface="Helvetica Neue"/>
                          <a:cs typeface="Helvetica Neue"/>
                          <a:sym typeface="Helvetica Neue"/>
                        </a:rPr>
                        <a:t>give</a:t>
                      </a:r>
                      <a:r>
                        <a:rPr sz="2500" dirty="0"/>
                        <a:t> one final glance around before descending from the barrow. As I </a:t>
                      </a:r>
                      <a:r>
                        <a:rPr sz="2500" dirty="0">
                          <a:latin typeface="Helvetica Neue"/>
                          <a:ea typeface="Helvetica Neue"/>
                          <a:cs typeface="Helvetica Neue"/>
                          <a:sym typeface="Helvetica Neue"/>
                        </a:rPr>
                        <a:t>do</a:t>
                      </a:r>
                      <a:r>
                        <a:rPr sz="2500" dirty="0"/>
                        <a:t> so, my eye </a:t>
                      </a:r>
                      <a:r>
                        <a:rPr sz="2500" dirty="0">
                          <a:latin typeface="Helvetica Neue"/>
                          <a:ea typeface="Helvetica Neue"/>
                          <a:cs typeface="Helvetica Neue"/>
                          <a:sym typeface="Helvetica Neue"/>
                        </a:rPr>
                        <a:t>catches</a:t>
                      </a:r>
                      <a:r>
                        <a:rPr sz="2500" dirty="0"/>
                        <a:t> something [...]</a:t>
                      </a:r>
                    </a:p>
                  </a:txBody>
                  <a:tcPr marL="35029" marR="35029" marT="35029" marB="3502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7925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ADA157D4-DBF6-244F-A0F4-FC570A8FEE23}"/>
              </a:ext>
            </a:extLst>
          </p:cNvPr>
          <p:cNvGraphicFramePr/>
          <p:nvPr>
            <p:extLst>
              <p:ext uri="{D42A27DB-BD31-4B8C-83A1-F6EECF244321}">
                <p14:modId xmlns:p14="http://schemas.microsoft.com/office/powerpoint/2010/main" val="2580602550"/>
              </p:ext>
            </p:extLst>
          </p:nvPr>
        </p:nvGraphicFramePr>
        <p:xfrm>
          <a:off x="1909773" y="1378867"/>
          <a:ext cx="7648399" cy="4509316"/>
        </p:xfrm>
        <a:graphic>
          <a:graphicData uri="http://schemas.openxmlformats.org/drawingml/2006/table">
            <a:tbl>
              <a:tblPr/>
              <a:tblGrid>
                <a:gridCol w="1564227">
                  <a:extLst>
                    <a:ext uri="{9D8B030D-6E8A-4147-A177-3AD203B41FA5}">
                      <a16:colId xmlns:a16="http://schemas.microsoft.com/office/drawing/2014/main" val="20000"/>
                    </a:ext>
                  </a:extLst>
                </a:gridCol>
                <a:gridCol w="6084172">
                  <a:extLst>
                    <a:ext uri="{9D8B030D-6E8A-4147-A177-3AD203B41FA5}">
                      <a16:colId xmlns:a16="http://schemas.microsoft.com/office/drawing/2014/main" val="20001"/>
                    </a:ext>
                  </a:extLst>
                </a:gridCol>
              </a:tblGrid>
              <a:tr h="1287837">
                <a:tc>
                  <a:txBody>
                    <a:bodyPr/>
                    <a:lstStyle/>
                    <a:p>
                      <a:pPr defTabSz="914400">
                        <a:tabLst>
                          <a:tab pos="914400" algn="l"/>
                        </a:tabLst>
                      </a:pPr>
                      <a:r>
                        <a:rPr sz="2400">
                          <a:latin typeface="Helvetica Neue Light"/>
                          <a:ea typeface="Helvetica Neue Light"/>
                          <a:cs typeface="Helvetica Neue Light"/>
                          <a:sym typeface="Helvetica Neue Light"/>
                        </a:rPr>
                        <a:t>Request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400" dirty="0">
                          <a:latin typeface="Helvetica Neue Light"/>
                          <a:ea typeface="Helvetica Neue Light"/>
                          <a:cs typeface="Helvetica Neue Light"/>
                          <a:sym typeface="Helvetica Neue Light"/>
                        </a:rPr>
                        <a:t>“Pick out keywords from the paragraph like Yosemite, rock, half dome, park. Go to a site which has CC licensed images [...]”</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467212">
                <a:tc>
                  <a:txBody>
                    <a:bodyPr/>
                    <a:lstStyle/>
                    <a:p>
                      <a:pPr defTabSz="914400">
                        <a:tabLst>
                          <a:tab pos="914400" algn="l"/>
                        </a:tabLst>
                      </a:pPr>
                      <a:r>
                        <a:rPr sz="2400">
                          <a:latin typeface="Helvetica Neue Light"/>
                          <a:ea typeface="Helvetica Neue Light"/>
                          <a:cs typeface="Helvetica Neue Light"/>
                          <a:sym typeface="Helvetica Neue Light"/>
                        </a:rPr>
                        <a:t>Input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400">
                          <a:latin typeface="Helvetica Neue Light"/>
                          <a:ea typeface="Helvetica Neue Light"/>
                          <a:cs typeface="Helvetica Neue Light"/>
                          <a:sym typeface="Helvetica Neue Light"/>
                        </a:rPr>
                        <a:t>When I first visited Yosemite State Park in California, I was a boy. I was amazed by how big everything was [...]</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754267">
                <a:tc>
                  <a:txBody>
                    <a:bodyPr/>
                    <a:lstStyle/>
                    <a:p>
                      <a:pPr defTabSz="914400">
                        <a:tabLst>
                          <a:tab pos="914400" algn="l"/>
                        </a:tabLst>
                      </a:pPr>
                      <a:r>
                        <a:rPr sz="2400" dirty="0">
                          <a:latin typeface="Helvetica Neue Light"/>
                          <a:ea typeface="Helvetica Neue Light"/>
                          <a:cs typeface="Helvetica Neue Light"/>
                          <a:sym typeface="Helvetica Neue Light"/>
                        </a:rPr>
                        <a:t>Output</a:t>
                      </a:r>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algn="l" defTabSz="457200">
                        <a:defRPr sz="1200">
                          <a:latin typeface="Helvetica"/>
                          <a:ea typeface="Helvetica"/>
                          <a:cs typeface="Helvetica"/>
                          <a:sym typeface="Helvetica"/>
                        </a:defRPr>
                      </a:pPr>
                      <a:endParaRPr sz="800" dirty="0"/>
                    </a:p>
                  </a:txBody>
                  <a:tcPr marL="33218" marR="33218" marT="33218" marB="33218"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2"/>
                      <a:srcRect/>
                      <a:stretch>
                        <a:fillRect/>
                      </a:stretch>
                    </a:blip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3005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5" name="Table">
            <a:extLst>
              <a:ext uri="{FF2B5EF4-FFF2-40B4-BE49-F238E27FC236}">
                <a16:creationId xmlns:a16="http://schemas.microsoft.com/office/drawing/2014/main" id="{95F68EE8-8533-EF41-AB4E-4248FE8D1DEC}"/>
              </a:ext>
            </a:extLst>
          </p:cNvPr>
          <p:cNvGraphicFramePr/>
          <p:nvPr>
            <p:extLst>
              <p:ext uri="{D42A27DB-BD31-4B8C-83A1-F6EECF244321}">
                <p14:modId xmlns:p14="http://schemas.microsoft.com/office/powerpoint/2010/main" val="281248709"/>
              </p:ext>
            </p:extLst>
          </p:nvPr>
        </p:nvGraphicFramePr>
        <p:xfrm>
          <a:off x="1618826" y="1263154"/>
          <a:ext cx="8231757" cy="4930675"/>
        </p:xfrm>
        <a:graphic>
          <a:graphicData uri="http://schemas.openxmlformats.org/drawingml/2006/table">
            <a:tbl>
              <a:tblPr/>
              <a:tblGrid>
                <a:gridCol w="1683533">
                  <a:extLst>
                    <a:ext uri="{9D8B030D-6E8A-4147-A177-3AD203B41FA5}">
                      <a16:colId xmlns:a16="http://schemas.microsoft.com/office/drawing/2014/main" val="20000"/>
                    </a:ext>
                  </a:extLst>
                </a:gridCol>
                <a:gridCol w="6548224">
                  <a:extLst>
                    <a:ext uri="{9D8B030D-6E8A-4147-A177-3AD203B41FA5}">
                      <a16:colId xmlns:a16="http://schemas.microsoft.com/office/drawing/2014/main" val="20001"/>
                    </a:ext>
                  </a:extLst>
                </a:gridCol>
              </a:tblGrid>
              <a:tr h="1631074">
                <a:tc>
                  <a:txBody>
                    <a:bodyPr/>
                    <a:lstStyle/>
                    <a:p>
                      <a:pPr defTabSz="914400">
                        <a:tabLst>
                          <a:tab pos="914400" algn="l"/>
                        </a:tabLst>
                      </a:pPr>
                      <a:r>
                        <a:rPr sz="2600">
                          <a:latin typeface="Helvetica Neue Light"/>
                          <a:ea typeface="Helvetica Neue Light"/>
                          <a:cs typeface="Helvetica Neue Light"/>
                          <a:sym typeface="Helvetica Neue Light"/>
                        </a:rPr>
                        <a:t>Request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“Please find the bibtex references for the 3 papers in brackets. You can located these by Google Scholar searches and clicking on bibtex.”</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631074">
                <a:tc>
                  <a:txBody>
                    <a:bodyPr/>
                    <a:lstStyle/>
                    <a:p>
                      <a:pPr defTabSz="914400">
                        <a:tabLst>
                          <a:tab pos="914400" algn="l"/>
                        </a:tabLst>
                      </a:pPr>
                      <a:r>
                        <a:rPr sz="2600">
                          <a:latin typeface="Helvetica Neue Light"/>
                          <a:ea typeface="Helvetica Neue Light"/>
                          <a:cs typeface="Helvetica Neue Light"/>
                          <a:sym typeface="Helvetica Neue Light"/>
                        </a:rPr>
                        <a:t>Input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Duncan and Watts [Duncan and watts HCOMP 09 anchoring] found that Turkers will do more work when you pay more, but that the quality is no higher.</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617751">
                <a:tc>
                  <a:txBody>
                    <a:bodyPr/>
                    <a:lstStyle/>
                    <a:p>
                      <a:pPr defTabSz="914400">
                        <a:tabLst>
                          <a:tab pos="914400" algn="l"/>
                        </a:tabLst>
                      </a:pPr>
                      <a:r>
                        <a:rPr sz="2600" dirty="0">
                          <a:latin typeface="Helvetica Neue Light"/>
                          <a:ea typeface="Helvetica Neue Light"/>
                          <a:cs typeface="Helvetica Neue Light"/>
                          <a:sym typeface="Helvetica Neue Light"/>
                        </a:rPr>
                        <a:t>Output</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dirty="0">
                          <a:latin typeface="Helvetica Neue Light"/>
                          <a:ea typeface="Helvetica Neue Light"/>
                          <a:cs typeface="Helvetica Neue Light"/>
                          <a:sym typeface="Helvetica Neue Light"/>
                        </a:rPr>
                        <a:t>@conference{ title={{Financial incentives and [...]}}, author={Mason, W. and Watts, D.J.}, </a:t>
                      </a:r>
                      <a:r>
                        <a:rPr sz="2600" dirty="0" err="1">
                          <a:latin typeface="Helvetica Neue Light"/>
                          <a:ea typeface="Helvetica Neue Light"/>
                          <a:cs typeface="Helvetica Neue Light"/>
                          <a:sym typeface="Helvetica Neue Light"/>
                        </a:rPr>
                        <a:t>booktitle</a:t>
                      </a:r>
                      <a:r>
                        <a:rPr sz="2600" dirty="0">
                          <a:latin typeface="Helvetica Neue Light"/>
                          <a:ea typeface="Helvetica Neue Light"/>
                          <a:cs typeface="Helvetica Neue Light"/>
                          <a:sym typeface="Helvetica Neue Light"/>
                        </a:rPr>
                        <a:t>={HCOMP ‘09}}</a:t>
                      </a:r>
                    </a:p>
                  </a:txBody>
                  <a:tcPr marL="35751" marR="35751" marT="35751" marB="3575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7625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E83F-EAF9-3D49-86F6-7F1D6E004BA0}"/>
              </a:ext>
            </a:extLst>
          </p:cNvPr>
          <p:cNvSpPr>
            <a:spLocks noGrp="1"/>
          </p:cNvSpPr>
          <p:nvPr>
            <p:ph type="title"/>
          </p:nvPr>
        </p:nvSpPr>
        <p:spPr/>
        <p:txBody>
          <a:bodyPr/>
          <a:lstStyle/>
          <a:p>
            <a:r>
              <a:rPr lang="en-US" dirty="0"/>
              <a:t>Human Macro Examples</a:t>
            </a:r>
          </a:p>
        </p:txBody>
      </p:sp>
      <p:graphicFrame>
        <p:nvGraphicFramePr>
          <p:cNvPr id="4" name="Table">
            <a:extLst>
              <a:ext uri="{FF2B5EF4-FFF2-40B4-BE49-F238E27FC236}">
                <a16:creationId xmlns:a16="http://schemas.microsoft.com/office/drawing/2014/main" id="{A4633248-556B-454F-AC4D-95C36D66DB41}"/>
              </a:ext>
            </a:extLst>
          </p:cNvPr>
          <p:cNvGraphicFramePr/>
          <p:nvPr>
            <p:extLst>
              <p:ext uri="{D42A27DB-BD31-4B8C-83A1-F6EECF244321}">
                <p14:modId xmlns:p14="http://schemas.microsoft.com/office/powerpoint/2010/main" val="642248604"/>
              </p:ext>
            </p:extLst>
          </p:nvPr>
        </p:nvGraphicFramePr>
        <p:xfrm>
          <a:off x="2063249" y="1137177"/>
          <a:ext cx="8521623" cy="5024151"/>
        </p:xfrm>
        <a:graphic>
          <a:graphicData uri="http://schemas.openxmlformats.org/drawingml/2006/table">
            <a:tbl>
              <a:tblPr/>
              <a:tblGrid>
                <a:gridCol w="1742816">
                  <a:extLst>
                    <a:ext uri="{9D8B030D-6E8A-4147-A177-3AD203B41FA5}">
                      <a16:colId xmlns:a16="http://schemas.microsoft.com/office/drawing/2014/main" val="20000"/>
                    </a:ext>
                  </a:extLst>
                </a:gridCol>
                <a:gridCol w="6778807">
                  <a:extLst>
                    <a:ext uri="{9D8B030D-6E8A-4147-A177-3AD203B41FA5}">
                      <a16:colId xmlns:a16="http://schemas.microsoft.com/office/drawing/2014/main" val="20001"/>
                    </a:ext>
                  </a:extLst>
                </a:gridCol>
              </a:tblGrid>
              <a:tr h="1674717">
                <a:tc>
                  <a:txBody>
                    <a:bodyPr/>
                    <a:lstStyle/>
                    <a:p>
                      <a:pPr defTabSz="914400">
                        <a:tabLst>
                          <a:tab pos="914400" algn="l"/>
                        </a:tabLst>
                      </a:pPr>
                      <a:r>
                        <a:rPr sz="2600">
                          <a:latin typeface="Helvetica Neue Light"/>
                          <a:ea typeface="Helvetica Neue Light"/>
                          <a:cs typeface="Helvetica Neue Light"/>
                          <a:sym typeface="Helvetica Neue Light"/>
                        </a:rPr>
                        <a:t>Request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“Please complete the addresses below to include all informtion needed as in example below. [...]”</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1674717">
                <a:tc>
                  <a:txBody>
                    <a:bodyPr/>
                    <a:lstStyle/>
                    <a:p>
                      <a:pPr defTabSz="914400">
                        <a:tabLst>
                          <a:tab pos="914400" algn="l"/>
                        </a:tabLst>
                      </a:pPr>
                      <a:r>
                        <a:rPr sz="2600">
                          <a:latin typeface="Helvetica Neue Light"/>
                          <a:ea typeface="Helvetica Neue Light"/>
                          <a:cs typeface="Helvetica Neue Light"/>
                          <a:sym typeface="Helvetica Neue Light"/>
                        </a:rPr>
                        <a:t>Input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a:latin typeface="Helvetica Neue Light"/>
                          <a:ea typeface="Helvetica Neue Light"/>
                          <a:cs typeface="Helvetica Neue Light"/>
                          <a:sym typeface="Helvetica Neue Light"/>
                        </a:rPr>
                        <a:t>Max Marcus, 3416 colfax ave east, 80206</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1674717">
                <a:tc>
                  <a:txBody>
                    <a:bodyPr/>
                    <a:lstStyle/>
                    <a:p>
                      <a:pPr defTabSz="914400">
                        <a:tabLst>
                          <a:tab pos="914400" algn="l"/>
                        </a:tabLst>
                      </a:pPr>
                      <a:r>
                        <a:rPr sz="2600">
                          <a:latin typeface="Helvetica Neue Light"/>
                          <a:ea typeface="Helvetica Neue Light"/>
                          <a:cs typeface="Helvetica Neue Light"/>
                          <a:sym typeface="Helvetica Neue Light"/>
                        </a:rPr>
                        <a:t>Output</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600" dirty="0">
                          <a:latin typeface="Helvetica Neue Light"/>
                          <a:ea typeface="Helvetica Neue Light"/>
                          <a:cs typeface="Helvetica Neue Light"/>
                          <a:sym typeface="Helvetica Neue Light"/>
                        </a:rPr>
                        <a:t>Max Marcus 3416 E Colfax Ave 
Denver, CO 80206</a:t>
                      </a:r>
                    </a:p>
                  </a:txBody>
                  <a:tcPr marL="37011" marR="37011" marT="37011" marB="37011"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816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7199-83BE-C64C-899A-985D85D8AB48}"/>
              </a:ext>
            </a:extLst>
          </p:cNvPr>
          <p:cNvSpPr>
            <a:spLocks noGrp="1"/>
          </p:cNvSpPr>
          <p:nvPr>
            <p:ph type="title"/>
          </p:nvPr>
        </p:nvSpPr>
        <p:spPr/>
        <p:txBody>
          <a:bodyPr>
            <a:normAutofit/>
          </a:bodyPr>
          <a:lstStyle/>
          <a:p>
            <a:r>
              <a:rPr lang="en-US" dirty="0"/>
              <a:t>Wizard of Turk?</a:t>
            </a:r>
          </a:p>
        </p:txBody>
      </p:sp>
      <p:sp>
        <p:nvSpPr>
          <p:cNvPr id="3" name="Content Placeholder 2">
            <a:extLst>
              <a:ext uri="{FF2B5EF4-FFF2-40B4-BE49-F238E27FC236}">
                <a16:creationId xmlns:a16="http://schemas.microsoft.com/office/drawing/2014/main" id="{48EBC0AB-F495-8645-B5A9-02A51F1E024E}"/>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t>Can we make </a:t>
            </a:r>
            <a:r>
              <a:rPr lang="en-US" sz="2200" dirty="0" err="1"/>
              <a:t>SciFi</a:t>
            </a:r>
            <a:r>
              <a:rPr lang="en-US" sz="2200" dirty="0"/>
              <a:t> a reality with crowdsourcing?</a:t>
            </a:r>
            <a:br>
              <a:rPr lang="en-US" sz="2200" dirty="0"/>
            </a:br>
            <a:endParaRPr lang="en-US" sz="2200" dirty="0"/>
          </a:p>
          <a:p>
            <a:pPr marL="342900" indent="-342900">
              <a:buFont typeface="Arial" panose="020B0604020202020204" pitchFamily="34" charset="0"/>
              <a:buChar char="•"/>
            </a:pPr>
            <a:r>
              <a:rPr lang="en-US" sz="2200" dirty="0"/>
              <a:t>Last week we examined the possibility of using humans as a function call in </a:t>
            </a:r>
            <a:r>
              <a:rPr lang="en-US" sz="2200" dirty="0" err="1"/>
              <a:t>TurKit</a:t>
            </a:r>
            <a:br>
              <a:rPr lang="en-US" sz="2200" dirty="0"/>
            </a:br>
            <a:endParaRPr lang="en-US" sz="2200" dirty="0"/>
          </a:p>
          <a:p>
            <a:pPr marL="342900" indent="-342900">
              <a:buFont typeface="Arial" panose="020B0604020202020204" pitchFamily="34" charset="0"/>
              <a:buChar char="•"/>
            </a:pPr>
            <a:r>
              <a:rPr lang="en-US" sz="2200" dirty="0"/>
              <a:t>Can we use people in next generation interfaces for computers and mobile devices?</a:t>
            </a:r>
            <a:br>
              <a:rPr lang="en-US" sz="2200" dirty="0"/>
            </a:br>
            <a:endParaRPr lang="en-US" sz="2200" dirty="0"/>
          </a:p>
          <a:p>
            <a:pPr marL="342900" indent="-342900">
              <a:buFont typeface="Arial" panose="020B0604020202020204" pitchFamily="34" charset="0"/>
              <a:buChar char="•"/>
            </a:pPr>
            <a:r>
              <a:rPr lang="en-US" sz="2200" dirty="0"/>
              <a:t>What challenges does that present?</a:t>
            </a:r>
          </a:p>
          <a:p>
            <a:endParaRPr lang="en-US" sz="2200" dirty="0"/>
          </a:p>
        </p:txBody>
      </p:sp>
    </p:spTree>
    <p:extLst>
      <p:ext uri="{BB962C8B-B14F-4D97-AF65-F5344CB8AC3E}">
        <p14:creationId xmlns:p14="http://schemas.microsoft.com/office/powerpoint/2010/main" val="3527006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8C3E-6020-B24A-8AB1-CE6C7CE86EA7}"/>
              </a:ext>
            </a:extLst>
          </p:cNvPr>
          <p:cNvSpPr>
            <a:spLocks noGrp="1"/>
          </p:cNvSpPr>
          <p:nvPr>
            <p:ph type="title"/>
          </p:nvPr>
        </p:nvSpPr>
        <p:spPr/>
        <p:txBody>
          <a:bodyPr/>
          <a:lstStyle/>
          <a:p>
            <a:r>
              <a:rPr lang="en-US" dirty="0"/>
              <a:t>Soylent’s contributions</a:t>
            </a:r>
          </a:p>
        </p:txBody>
      </p:sp>
      <p:sp>
        <p:nvSpPr>
          <p:cNvPr id="3" name="Content Placeholder 2">
            <a:extLst>
              <a:ext uri="{FF2B5EF4-FFF2-40B4-BE49-F238E27FC236}">
                <a16:creationId xmlns:a16="http://schemas.microsoft.com/office/drawing/2014/main" id="{D37C599C-F28B-6B4F-9112-EBEE51E306C8}"/>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The idea of embedding paid crowd workers in an interactive user interface to support complex cognition and manipulation tasks on demand</a:t>
            </a:r>
            <a:br>
              <a:rPr lang="en-US" sz="2500" dirty="0"/>
            </a:br>
            <a:endParaRPr lang="en-US" sz="2500" dirty="0"/>
          </a:p>
          <a:p>
            <a:pPr marL="342900" indent="-342900">
              <a:buFont typeface="Arial" panose="020B0604020202020204" pitchFamily="34" charset="0"/>
              <a:buChar char="•"/>
            </a:pPr>
            <a:r>
              <a:rPr lang="en-US" sz="2500" dirty="0"/>
              <a:t>Crowd workers can do HCI tasks that computers cannot reliably do automatically</a:t>
            </a:r>
            <a:br>
              <a:rPr lang="en-US" sz="2500" dirty="0"/>
            </a:br>
            <a:endParaRPr lang="en-US" sz="2500" dirty="0"/>
          </a:p>
          <a:p>
            <a:pPr marL="342900" indent="-342900">
              <a:buFont typeface="Arial" panose="020B0604020202020204" pitchFamily="34" charset="0"/>
              <a:buChar char="•"/>
            </a:pPr>
            <a:r>
              <a:rPr lang="en-US" sz="2500" dirty="0"/>
              <a:t>Easier to ask workers to do something than it is to write macro script</a:t>
            </a:r>
          </a:p>
        </p:txBody>
      </p:sp>
    </p:spTree>
    <p:extLst>
      <p:ext uri="{BB962C8B-B14F-4D97-AF65-F5344CB8AC3E}">
        <p14:creationId xmlns:p14="http://schemas.microsoft.com/office/powerpoint/2010/main" val="200149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is paper presents Soylent, a word processing interface that uses crowd workers to help with proofreading, document shortening, editing and commenting tasks. Soylent is an example of a new kind of interactive user interface in which the end user has direct access to a crowd of workers for assistance with tasks that require human attention and common sense. Implementing these kinds of interfaces requires new software programming patterns for interface software, since crowds behave differently than computer systems. We have introduced one important pattern, FindFix-Verify, which splits complex editing tasks into a series of identification, generation, and verification stages that use independent agreement and voting to produce reliable results. We evaluated Soylent with a range of editing tasks, finding and correcting 82% of grammar errors when combined with automatic checking, shortening text to approximately 85% of original length per iteration, and executing a variety of human macros successfully.">
            <a:extLst>
              <a:ext uri="{FF2B5EF4-FFF2-40B4-BE49-F238E27FC236}">
                <a16:creationId xmlns:a16="http://schemas.microsoft.com/office/drawing/2014/main" id="{4BC158EE-D28D-7C47-9DD3-DE72D10C6ACA}"/>
              </a:ext>
            </a:extLst>
          </p:cNvPr>
          <p:cNvSpPr txBox="1"/>
          <p:nvPr/>
        </p:nvSpPr>
        <p:spPr>
          <a:xfrm>
            <a:off x="0" y="141170"/>
            <a:ext cx="12192000" cy="6135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3600"/>
            </a:pPr>
            <a:r>
              <a:rPr sz="2800" dirty="0">
                <a:latin typeface="Helvetica Neue Light"/>
                <a:ea typeface="Helvetica Neue Light"/>
                <a:cs typeface="Helvetica Neue Light"/>
                <a:sym typeface="Helvetica Neue Light"/>
              </a:rPr>
              <a:t>This paper presents Soylent, a word processing interface that uses crowd workers to help with proofreading, document shortening, editing and commenting tasks. Soylent is </a:t>
            </a:r>
            <a:r>
              <a:rPr sz="2800" strike="sngStrike" dirty="0">
                <a:solidFill>
                  <a:srgbClr val="FF2600"/>
                </a:solidFill>
                <a:latin typeface="Helvetica Neue"/>
                <a:ea typeface="Helvetica Neue"/>
                <a:cs typeface="Helvetica Neue"/>
                <a:sym typeface="Helvetica Neue"/>
              </a:rPr>
              <a:t>an example of</a:t>
            </a:r>
            <a:r>
              <a:rPr sz="2800" dirty="0">
                <a:latin typeface="Helvetica Neue"/>
                <a:ea typeface="Helvetica Neue"/>
                <a:cs typeface="Helvetica Neue"/>
                <a:sym typeface="Helvetica Neue"/>
              </a:rPr>
              <a:t> a</a:t>
            </a:r>
            <a:r>
              <a:rPr sz="2800" dirty="0">
                <a:latin typeface="Helvetica Neue Light"/>
                <a:ea typeface="Helvetica Neue Light"/>
                <a:cs typeface="Helvetica Neue Light"/>
                <a:sym typeface="Helvetica Neue Light"/>
              </a:rPr>
              <a:t> new </a:t>
            </a:r>
            <a:r>
              <a:rPr sz="2800" strike="sngStrike" dirty="0">
                <a:solidFill>
                  <a:srgbClr val="FF2600"/>
                </a:solidFill>
                <a:latin typeface="Helvetica Neue"/>
                <a:ea typeface="Helvetica Neue"/>
                <a:cs typeface="Helvetica Neue"/>
                <a:sym typeface="Helvetica Neue"/>
              </a:rPr>
              <a:t>kind of</a:t>
            </a:r>
            <a:r>
              <a:rPr sz="2800" dirty="0">
                <a:latin typeface="Helvetica Neue"/>
                <a:ea typeface="Helvetica Neue"/>
                <a:cs typeface="Helvetica Neue"/>
                <a:sym typeface="Helvetica Neue"/>
              </a:rPr>
              <a:t> </a:t>
            </a:r>
            <a:r>
              <a:rPr sz="2800" dirty="0">
                <a:latin typeface="Helvetica Neue Light"/>
                <a:ea typeface="Helvetica Neue Light"/>
                <a:cs typeface="Helvetica Neue Light"/>
                <a:sym typeface="Helvetica Neue Light"/>
              </a:rPr>
              <a:t>interactive user interface in which the end user has direct access to a crowd of workers for assistance with tasks that require human attention and common sense. Implementing these </a:t>
            </a:r>
            <a:r>
              <a:rPr sz="2800" strike="sngStrike" dirty="0">
                <a:solidFill>
                  <a:srgbClr val="FF2600"/>
                </a:solidFill>
                <a:latin typeface="Helvetica Neue"/>
                <a:ea typeface="Helvetica Neue"/>
                <a:cs typeface="Helvetica Neue"/>
                <a:sym typeface="Helvetica Neue"/>
              </a:rPr>
              <a:t>kinds of</a:t>
            </a:r>
            <a:r>
              <a:rPr sz="2800" dirty="0">
                <a:latin typeface="Helvetica Neue Light"/>
                <a:ea typeface="Helvetica Neue Light"/>
                <a:cs typeface="Helvetica Neue Light"/>
                <a:sym typeface="Helvetica Neue Light"/>
              </a:rPr>
              <a:t> interfaces requires new </a:t>
            </a:r>
            <a:r>
              <a:rPr sz="2800" dirty="0">
                <a:solidFill>
                  <a:srgbClr val="0433FF"/>
                </a:solidFill>
                <a:latin typeface="Helvetica Neue"/>
                <a:ea typeface="Helvetica Neue"/>
                <a:cs typeface="Helvetica Neue"/>
                <a:sym typeface="Helvetica Neue"/>
              </a:rPr>
              <a:t>software</a:t>
            </a:r>
            <a:r>
              <a:rPr sz="2800" dirty="0">
                <a:latin typeface="Helvetica Neue Light"/>
                <a:ea typeface="Helvetica Neue Light"/>
                <a:cs typeface="Helvetica Neue Light"/>
                <a:sym typeface="Helvetica Neue Light"/>
              </a:rPr>
              <a:t> programming patterns </a:t>
            </a:r>
            <a:r>
              <a:rPr sz="2800" strike="sngStrike" dirty="0">
                <a:solidFill>
                  <a:srgbClr val="FF2600"/>
                </a:solidFill>
                <a:latin typeface="Helvetica Neue"/>
                <a:ea typeface="Helvetica Neue"/>
                <a:cs typeface="Helvetica Neue"/>
                <a:sym typeface="Helvetica Neue"/>
              </a:rPr>
              <a:t>for interface software</a:t>
            </a:r>
            <a:r>
              <a:rPr sz="2800" dirty="0">
                <a:latin typeface="Helvetica Neue Light"/>
                <a:ea typeface="Helvetica Neue Light"/>
                <a:cs typeface="Helvetica Neue Light"/>
                <a:sym typeface="Helvetica Neue Light"/>
              </a:rPr>
              <a:t>, since crowds behave differently than computer systems. We have introduced one important pattern, </a:t>
            </a:r>
            <a:r>
              <a:rPr sz="2800" dirty="0" err="1">
                <a:latin typeface="Helvetica Neue Light"/>
                <a:ea typeface="Helvetica Neue Light"/>
                <a:cs typeface="Helvetica Neue Light"/>
                <a:sym typeface="Helvetica Neue Light"/>
              </a:rPr>
              <a:t>FindFix</a:t>
            </a:r>
            <a:r>
              <a:rPr sz="2800" dirty="0">
                <a:latin typeface="Helvetica Neue Light"/>
                <a:ea typeface="Helvetica Neue Light"/>
                <a:cs typeface="Helvetica Neue Light"/>
                <a:sym typeface="Helvetica Neue Light"/>
              </a:rPr>
              <a:t>-Verify, which splits complex editing tasks into a series of identification, generation, and verification stages </a:t>
            </a:r>
            <a:r>
              <a:rPr sz="2800" strike="sngStrike" dirty="0">
                <a:solidFill>
                  <a:srgbClr val="FF2600"/>
                </a:solidFill>
                <a:latin typeface="Helvetica Neue"/>
                <a:ea typeface="Helvetica Neue"/>
                <a:cs typeface="Helvetica Neue"/>
                <a:sym typeface="Helvetica Neue"/>
              </a:rPr>
              <a:t>that use independent agreement and voting </a:t>
            </a:r>
            <a:r>
              <a:rPr sz="2800" dirty="0">
                <a:latin typeface="Helvetica Neue Light"/>
                <a:ea typeface="Helvetica Neue Light"/>
                <a:cs typeface="Helvetica Neue Light"/>
                <a:sym typeface="Helvetica Neue Light"/>
              </a:rPr>
              <a:t>to produce reliable results. We evaluated Soylent with a range of editing tasks, finding and correcting 82% of grammar errors</a:t>
            </a:r>
            <a:r>
              <a:rPr sz="2800" strike="sngStrike" dirty="0">
                <a:solidFill>
                  <a:srgbClr val="FF2600"/>
                </a:solidFill>
                <a:latin typeface="Helvetica Neue"/>
                <a:ea typeface="Helvetica Neue"/>
                <a:cs typeface="Helvetica Neue"/>
                <a:sym typeface="Helvetica Neue"/>
              </a:rPr>
              <a:t> when combined with automatic checking</a:t>
            </a:r>
            <a:r>
              <a:rPr sz="2800" dirty="0">
                <a:latin typeface="Helvetica Neue Light"/>
                <a:ea typeface="Helvetica Neue Light"/>
                <a:cs typeface="Helvetica Neue Light"/>
                <a:sym typeface="Helvetica Neue Light"/>
              </a:rPr>
              <a:t>, shortening text to approximately 85% of original length per iteration, and executing a variety of human macros successfully.</a:t>
            </a:r>
          </a:p>
        </p:txBody>
      </p:sp>
    </p:spTree>
    <p:extLst>
      <p:ext uri="{BB962C8B-B14F-4D97-AF65-F5344CB8AC3E}">
        <p14:creationId xmlns:p14="http://schemas.microsoft.com/office/powerpoint/2010/main" val="2688718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CF8F-A375-8249-8AA4-4D7F093BC3AF}"/>
              </a:ext>
            </a:extLst>
          </p:cNvPr>
          <p:cNvSpPr>
            <a:spLocks noGrp="1"/>
          </p:cNvSpPr>
          <p:nvPr>
            <p:ph type="title"/>
          </p:nvPr>
        </p:nvSpPr>
        <p:spPr/>
        <p:txBody>
          <a:bodyPr/>
          <a:lstStyle/>
          <a:p>
            <a:r>
              <a:rPr lang="en-US" dirty="0"/>
              <a:t>Would you let just anyone edit your documents?</a:t>
            </a:r>
          </a:p>
        </p:txBody>
      </p:sp>
      <p:sp>
        <p:nvSpPr>
          <p:cNvPr id="3" name="Content Placeholder 2">
            <a:extLst>
              <a:ext uri="{FF2B5EF4-FFF2-40B4-BE49-F238E27FC236}">
                <a16:creationId xmlns:a16="http://schemas.microsoft.com/office/drawing/2014/main" id="{CBA4129F-DC34-4A41-AFE2-C05D7BAE1799}"/>
              </a:ext>
            </a:extLst>
          </p:cNvPr>
          <p:cNvSpPr>
            <a:spLocks noGrp="1"/>
          </p:cNvSpPr>
          <p:nvPr>
            <p:ph idx="1"/>
          </p:nvPr>
        </p:nvSpPr>
        <p:spPr/>
        <p:txBody>
          <a:bodyPr/>
          <a:lstStyle/>
          <a:p>
            <a:pPr marL="342900" indent="-342900">
              <a:buFont typeface="Arial" panose="020B0604020202020204" pitchFamily="34" charset="0"/>
              <a:buChar char="•"/>
            </a:pPr>
            <a:r>
              <a:rPr lang="en-US" sz="2500" dirty="0"/>
              <a:t>Quality – do you believe that they are doing what we ask?</a:t>
            </a:r>
            <a:br>
              <a:rPr lang="en-US" sz="2500" dirty="0"/>
            </a:br>
            <a:endParaRPr lang="en-US" sz="2500" dirty="0"/>
          </a:p>
          <a:p>
            <a:pPr marL="342900" indent="-342900">
              <a:buFont typeface="Arial" panose="020B0604020202020204" pitchFamily="34" charset="0"/>
              <a:buChar char="•"/>
            </a:pPr>
            <a:r>
              <a:rPr lang="en-US" sz="2500" dirty="0"/>
              <a:t>Accuracy – do we have safeguards in place to avoid workers introducing errors?</a:t>
            </a:r>
            <a:br>
              <a:rPr lang="en-US" sz="2500" dirty="0"/>
            </a:br>
            <a:endParaRPr lang="en-US" sz="2500" dirty="0"/>
          </a:p>
          <a:p>
            <a:pPr marL="342900" indent="-342900">
              <a:buFont typeface="Arial" panose="020B0604020202020204" pitchFamily="34" charset="0"/>
              <a:buChar char="•"/>
            </a:pPr>
            <a:r>
              <a:rPr lang="en-US" sz="2500" dirty="0"/>
              <a:t>Privacy – do we trust them with the material?  Is it sensitive?</a:t>
            </a:r>
          </a:p>
          <a:p>
            <a:endParaRPr lang="en-US" dirty="0"/>
          </a:p>
        </p:txBody>
      </p:sp>
    </p:spTree>
    <p:extLst>
      <p:ext uri="{BB962C8B-B14F-4D97-AF65-F5344CB8AC3E}">
        <p14:creationId xmlns:p14="http://schemas.microsoft.com/office/powerpoint/2010/main" val="4062975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25A5-3B5F-0B48-A09E-FBCB3CFD1ED4}"/>
              </a:ext>
            </a:extLst>
          </p:cNvPr>
          <p:cNvSpPr>
            <a:spLocks noGrp="1"/>
          </p:cNvSpPr>
          <p:nvPr>
            <p:ph type="title"/>
          </p:nvPr>
        </p:nvSpPr>
        <p:spPr/>
        <p:txBody>
          <a:bodyPr>
            <a:normAutofit/>
          </a:bodyPr>
          <a:lstStyle/>
          <a:p>
            <a:r>
              <a:rPr lang="en-US" dirty="0"/>
              <a:t>Would you let them read your email?</a:t>
            </a:r>
          </a:p>
        </p:txBody>
      </p:sp>
      <p:pic>
        <p:nvPicPr>
          <p:cNvPr id="7" name="Content Placeholder 3">
            <a:extLst>
              <a:ext uri="{FF2B5EF4-FFF2-40B4-BE49-F238E27FC236}">
                <a16:creationId xmlns:a16="http://schemas.microsoft.com/office/drawing/2014/main" id="{894B514C-BADC-7C4D-8A9B-15F193EC5F4A}"/>
              </a:ext>
            </a:extLst>
          </p:cNvPr>
          <p:cNvPicPr>
            <a:picLocks noChangeAspect="1"/>
          </p:cNvPicPr>
          <p:nvPr/>
        </p:nvPicPr>
        <p:blipFill rotWithShape="1">
          <a:blip r:embed="rId2"/>
          <a:srcRect r="70751"/>
          <a:stretch/>
        </p:blipFill>
        <p:spPr>
          <a:xfrm>
            <a:off x="4119619" y="1803001"/>
            <a:ext cx="3075709" cy="3717570"/>
          </a:xfrm>
          <a:prstGeom prst="rect">
            <a:avLst/>
          </a:prstGeom>
        </p:spPr>
      </p:pic>
    </p:spTree>
    <p:extLst>
      <p:ext uri="{BB962C8B-B14F-4D97-AF65-F5344CB8AC3E}">
        <p14:creationId xmlns:p14="http://schemas.microsoft.com/office/powerpoint/2010/main" val="315537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4611-A692-DC4F-AF98-09BABE29B7D2}"/>
              </a:ext>
            </a:extLst>
          </p:cNvPr>
          <p:cNvSpPr>
            <a:spLocks noGrp="1"/>
          </p:cNvSpPr>
          <p:nvPr>
            <p:ph type="title"/>
          </p:nvPr>
        </p:nvSpPr>
        <p:spPr/>
        <p:txBody>
          <a:bodyPr>
            <a:normAutofit/>
          </a:bodyPr>
          <a:lstStyle/>
          <a:p>
            <a:r>
              <a:rPr lang="en-US" dirty="0"/>
              <a:t>Word Processing: Boring HCI?</a:t>
            </a:r>
          </a:p>
        </p:txBody>
      </p:sp>
      <p:sp>
        <p:nvSpPr>
          <p:cNvPr id="3" name="Content Placeholder 2">
            <a:extLst>
              <a:ext uri="{FF2B5EF4-FFF2-40B4-BE49-F238E27FC236}">
                <a16:creationId xmlns:a16="http://schemas.microsoft.com/office/drawing/2014/main" id="{FED9E576-C3CD-044B-B1AC-AEC498BDB6D1}"/>
              </a:ext>
            </a:extLst>
          </p:cNvPr>
          <p:cNvSpPr>
            <a:spLocks noGrp="1"/>
          </p:cNvSpPr>
          <p:nvPr>
            <p:ph idx="1"/>
          </p:nvPr>
        </p:nvSpPr>
        <p:spPr/>
        <p:txBody>
          <a:bodyPr/>
          <a:lstStyle/>
          <a:p>
            <a:pPr marL="342900" indent="-342900">
              <a:buFont typeface="Arial" panose="020B0604020202020204" pitchFamily="34" charset="0"/>
              <a:buChar char="•"/>
            </a:pPr>
            <a:r>
              <a:rPr lang="en-US" sz="2200" dirty="0"/>
              <a:t>Word processing supports a complex cognitive activity</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Writing is difficult: even experts routinely make style, grammar and spelling mistakes.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Decisions like changing from past to present tense, or cutting 1/2 a page require many transformations across a document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Current software provides little support for such tasks</a:t>
            </a:r>
          </a:p>
          <a:p>
            <a:endParaRPr lang="en-US" dirty="0"/>
          </a:p>
        </p:txBody>
      </p:sp>
    </p:spTree>
    <p:extLst>
      <p:ext uri="{BB962C8B-B14F-4D97-AF65-F5344CB8AC3E}">
        <p14:creationId xmlns:p14="http://schemas.microsoft.com/office/powerpoint/2010/main" val="263250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9479-A930-4444-9F28-C6C28A80625D}"/>
              </a:ext>
            </a:extLst>
          </p:cNvPr>
          <p:cNvSpPr>
            <a:spLocks noGrp="1"/>
          </p:cNvSpPr>
          <p:nvPr>
            <p:ph type="title"/>
          </p:nvPr>
        </p:nvSpPr>
        <p:spPr/>
        <p:txBody>
          <a:bodyPr>
            <a:normAutofit/>
          </a:bodyPr>
          <a:lstStyle/>
          <a:p>
            <a:r>
              <a:rPr lang="en-US" dirty="0"/>
              <a:t>Soylent: A Word Processor with a Crowd Inside</a:t>
            </a:r>
          </a:p>
        </p:txBody>
      </p:sp>
      <p:sp>
        <p:nvSpPr>
          <p:cNvPr id="3" name="Content Placeholder 2">
            <a:extLst>
              <a:ext uri="{FF2B5EF4-FFF2-40B4-BE49-F238E27FC236}">
                <a16:creationId xmlns:a16="http://schemas.microsoft.com/office/drawing/2014/main" id="{B0EC16EC-0101-0D44-BA37-50E45BDBED63}"/>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Use large crowd of editors ala Wikipedia to improve your own work</a:t>
            </a:r>
            <a:br>
              <a:rPr lang="en-US" sz="2400" dirty="0"/>
            </a:br>
            <a:endParaRPr lang="en-US" sz="2400" dirty="0"/>
          </a:p>
          <a:p>
            <a:pPr marL="342900" indent="-342900">
              <a:buFont typeface="Arial" panose="020B0604020202020204" pitchFamily="34" charset="0"/>
              <a:buChar char="•"/>
            </a:pPr>
            <a:r>
              <a:rPr lang="en-US" sz="2400" dirty="0"/>
              <a:t>Use people’s basic knowledge of English to edit the document to fix errors </a:t>
            </a:r>
            <a:br>
              <a:rPr lang="en-US" sz="2400" dirty="0"/>
            </a:br>
            <a:endParaRPr lang="en-US" sz="2400" dirty="0"/>
          </a:p>
          <a:p>
            <a:pPr marL="342900" indent="-342900">
              <a:buFont typeface="Arial" panose="020B0604020202020204" pitchFamily="34" charset="0"/>
              <a:buChar char="•"/>
            </a:pPr>
            <a:r>
              <a:rPr lang="en-US" sz="2400" dirty="0"/>
              <a:t>Opens up many other possibilities: </a:t>
            </a:r>
          </a:p>
          <a:p>
            <a:pPr lvl="1"/>
            <a:r>
              <a:rPr lang="en-US" sz="2400" dirty="0"/>
              <a:t>scan for superfluous words to trim</a:t>
            </a:r>
          </a:p>
          <a:p>
            <a:pPr lvl="1"/>
            <a:r>
              <a:rPr lang="en-US" sz="2400" dirty="0"/>
              <a:t>update addresses with zip codes </a:t>
            </a:r>
          </a:p>
          <a:p>
            <a:pPr lvl="1"/>
            <a:r>
              <a:rPr lang="en-US" sz="2400" dirty="0"/>
              <a:t>do things that Word cannot (false positives in spell check)</a:t>
            </a:r>
          </a:p>
          <a:p>
            <a:endParaRPr lang="en-US" sz="2400" dirty="0"/>
          </a:p>
        </p:txBody>
      </p:sp>
    </p:spTree>
    <p:extLst>
      <p:ext uri="{BB962C8B-B14F-4D97-AF65-F5344CB8AC3E}">
        <p14:creationId xmlns:p14="http://schemas.microsoft.com/office/powerpoint/2010/main" val="383697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4091-BBBF-9B41-BA11-B3DC7A9A0A0F}"/>
              </a:ext>
            </a:extLst>
          </p:cNvPr>
          <p:cNvSpPr>
            <a:spLocks noGrp="1"/>
          </p:cNvSpPr>
          <p:nvPr>
            <p:ph type="title"/>
          </p:nvPr>
        </p:nvSpPr>
        <p:spPr/>
        <p:txBody>
          <a:bodyPr>
            <a:normAutofit/>
          </a:bodyPr>
          <a:lstStyle/>
          <a:p>
            <a:r>
              <a:rPr lang="en-US" dirty="0"/>
              <a:t>Soylent: A Word Processor with a Crowd Inside</a:t>
            </a:r>
          </a:p>
        </p:txBody>
      </p:sp>
      <p:sp>
        <p:nvSpPr>
          <p:cNvPr id="3" name="Content Placeholder 2">
            <a:extLst>
              <a:ext uri="{FF2B5EF4-FFF2-40B4-BE49-F238E27FC236}">
                <a16:creationId xmlns:a16="http://schemas.microsoft.com/office/drawing/2014/main" id="{4F807A0D-72DC-6943-A735-04748A98A059}"/>
              </a:ext>
            </a:extLst>
          </p:cNvPr>
          <p:cNvSpPr>
            <a:spLocks noGrp="1"/>
          </p:cNvSpPr>
          <p:nvPr>
            <p:ph idx="1"/>
          </p:nvPr>
        </p:nvSpPr>
        <p:spPr/>
        <p:txBody>
          <a:bodyPr>
            <a:normAutofit/>
          </a:bodyPr>
          <a:lstStyle/>
          <a:p>
            <a:pPr marL="342900" indent="-342900">
              <a:buFont typeface="Arial" panose="020B0604020202020204" pitchFamily="34" charset="0"/>
              <a:buChar char="•"/>
            </a:pPr>
            <a:r>
              <a:rPr lang="en-US" sz="2200" dirty="0"/>
              <a:t>Implemented as a plugin to Microsoft Word using Microsoft Visual Studio Tools for Office (VSTO)</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Makes calls to Amazon Mechanical Turk with </a:t>
            </a:r>
            <a:r>
              <a:rPr lang="en-US" sz="2200" dirty="0" err="1"/>
              <a:t>TurKit</a:t>
            </a:r>
            <a:br>
              <a:rPr lang="en-US" sz="2200" dirty="0"/>
            </a:br>
            <a:endParaRPr lang="en-US" sz="2200" dirty="0"/>
          </a:p>
          <a:p>
            <a:pPr marL="342900" indent="-342900">
              <a:buFont typeface="Arial" panose="020B0604020202020204" pitchFamily="34" charset="0"/>
              <a:buChar char="•"/>
            </a:pPr>
            <a:r>
              <a:rPr lang="en-US" sz="2200" dirty="0"/>
              <a:t>Has a set of 3 special purpose modules designed for work processing</a:t>
            </a:r>
          </a:p>
          <a:p>
            <a:pPr lvl="1"/>
            <a:r>
              <a:rPr lang="en-US" sz="2200" dirty="0" err="1"/>
              <a:t>Shortn</a:t>
            </a:r>
            <a:endParaRPr lang="en-US" sz="2200" dirty="0"/>
          </a:p>
          <a:p>
            <a:pPr lvl="1"/>
            <a:r>
              <a:rPr lang="en-US" sz="2200" dirty="0" err="1"/>
              <a:t>CrowdProof</a:t>
            </a:r>
            <a:endParaRPr lang="en-US" sz="2200" dirty="0"/>
          </a:p>
          <a:p>
            <a:pPr lvl="1"/>
            <a:r>
              <a:rPr lang="en-US" sz="2200" dirty="0"/>
              <a:t>The Human Macro</a:t>
            </a:r>
          </a:p>
          <a:p>
            <a:endParaRPr lang="en-US" sz="2200" dirty="0"/>
          </a:p>
        </p:txBody>
      </p:sp>
    </p:spTree>
    <p:extLst>
      <p:ext uri="{BB962C8B-B14F-4D97-AF65-F5344CB8AC3E}">
        <p14:creationId xmlns:p14="http://schemas.microsoft.com/office/powerpoint/2010/main" val="191345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89FE-C6E3-E44D-BCF0-765443991635}"/>
              </a:ext>
            </a:extLst>
          </p:cNvPr>
          <p:cNvSpPr>
            <a:spLocks noGrp="1"/>
          </p:cNvSpPr>
          <p:nvPr>
            <p:ph type="title"/>
          </p:nvPr>
        </p:nvSpPr>
        <p:spPr/>
        <p:txBody>
          <a:bodyPr/>
          <a:lstStyle/>
          <a:p>
            <a:r>
              <a:rPr lang="en-US" dirty="0" err="1"/>
              <a:t>Shortn</a:t>
            </a:r>
            <a:endParaRPr lang="en-US" dirty="0"/>
          </a:p>
        </p:txBody>
      </p:sp>
      <p:sp>
        <p:nvSpPr>
          <p:cNvPr id="3" name="Content Placeholder 2">
            <a:extLst>
              <a:ext uri="{FF2B5EF4-FFF2-40B4-BE49-F238E27FC236}">
                <a16:creationId xmlns:a16="http://schemas.microsoft.com/office/drawing/2014/main" id="{106C8CAA-E095-C346-ADCA-50F04D51309B}"/>
              </a:ext>
            </a:extLst>
          </p:cNvPr>
          <p:cNvSpPr>
            <a:spLocks noGrp="1"/>
          </p:cNvSpPr>
          <p:nvPr>
            <p:ph idx="1"/>
          </p:nvPr>
        </p:nvSpPr>
        <p:spPr/>
        <p:txBody>
          <a:bodyPr>
            <a:normAutofit/>
          </a:bodyPr>
          <a:lstStyle/>
          <a:p>
            <a:pPr marL="342900" indent="-342900">
              <a:buFont typeface="Arial" panose="020B0604020202020204" pitchFamily="34" charset="0"/>
              <a:buChar char="•"/>
            </a:pPr>
            <a:r>
              <a:rPr lang="en-US" sz="2500" dirty="0"/>
              <a:t>A text shortening service that cuts selected text down to 85% of its original length typically without changing the meaning of the text or introducing errors. </a:t>
            </a:r>
          </a:p>
          <a:p>
            <a:pPr marL="342900" indent="-342900">
              <a:buFont typeface="Arial" panose="020B0604020202020204" pitchFamily="34" charset="0"/>
              <a:buChar char="•"/>
            </a:pPr>
            <a:endParaRPr lang="en-US" sz="2500" dirty="0"/>
          </a:p>
        </p:txBody>
      </p:sp>
    </p:spTree>
    <p:extLst>
      <p:ext uri="{BB962C8B-B14F-4D97-AF65-F5344CB8AC3E}">
        <p14:creationId xmlns:p14="http://schemas.microsoft.com/office/powerpoint/2010/main" val="1821222802"/>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TotalTime>
  <Words>3490</Words>
  <Application>Microsoft Macintosh PowerPoint</Application>
  <PresentationFormat>Widescreen</PresentationFormat>
  <Paragraphs>236</Paragraphs>
  <Slides>53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Helvetica</vt:lpstr>
      <vt:lpstr>Helvetica Neue</vt:lpstr>
      <vt:lpstr>Helvetica Neue Light</vt:lpstr>
      <vt:lpstr>Open Sans</vt:lpstr>
      <vt:lpstr>Open Sans SemiBold</vt:lpstr>
      <vt:lpstr>Office Theme</vt:lpstr>
      <vt:lpstr>Crowdsourcing and Human Computer Interaction Design</vt:lpstr>
      <vt:lpstr>Wizard of Oz in HCI</vt:lpstr>
      <vt:lpstr>Wizard of Oz in HCI</vt:lpstr>
      <vt:lpstr>Oz-like HCI in SciFi</vt:lpstr>
      <vt:lpstr>Wizard of Turk?</vt:lpstr>
      <vt:lpstr>Word Processing: Boring HCI?</vt:lpstr>
      <vt:lpstr>Soylent: A Word Processor with a Crowd Inside</vt:lpstr>
      <vt:lpstr>Soylent: A Word Processor with a Crowd Inside</vt:lpstr>
      <vt:lpstr>Shortn</vt:lpstr>
      <vt:lpstr>Shortening a paper to 10 pages</vt:lpstr>
      <vt:lpstr>AI approaches</vt:lpstr>
      <vt:lpstr>AI approaches </vt:lpstr>
      <vt:lpstr>AI approaches</vt:lpstr>
      <vt:lpstr>AI approaches</vt:lpstr>
      <vt:lpstr>AI approaches</vt:lpstr>
      <vt:lpstr>Soylent’s Solution</vt:lpstr>
      <vt:lpstr>Shortn Interaction</vt:lpstr>
      <vt:lpstr>PowerPoint Presentation</vt:lpstr>
      <vt:lpstr>PowerPoint Presentation</vt:lpstr>
      <vt:lpstr>PowerPoint Presentation</vt:lpstr>
      <vt:lpstr>PowerPoint Presentation</vt:lpstr>
      <vt:lpstr>Length Reduction</vt:lpstr>
      <vt:lpstr>Example Shortn: Blog</vt:lpstr>
      <vt:lpstr>Example Shortn: Academic Paper</vt:lpstr>
      <vt:lpstr>Example Shortn: Academic Paper</vt:lpstr>
      <vt:lpstr>Example Shortn: technical writing</vt:lpstr>
      <vt:lpstr>CrowdProof</vt:lpstr>
      <vt:lpstr>Challenges for Soylent?</vt:lpstr>
      <vt:lpstr>High variance in user contributions</vt:lpstr>
      <vt:lpstr>Lazy Worker</vt:lpstr>
      <vt:lpstr>Eager Beaver</vt:lpstr>
      <vt:lpstr>QC is hard</vt:lpstr>
      <vt:lpstr>The find-fix-verify pattern</vt:lpstr>
      <vt:lpstr>Step 1: Find</vt:lpstr>
      <vt:lpstr>Step 2: Fix</vt:lpstr>
      <vt:lpstr>Step 3: Verify</vt:lpstr>
      <vt:lpstr>Why use find-fix-verify?</vt:lpstr>
      <vt:lpstr>Cost of find-fix-verify</vt:lpstr>
      <vt:lpstr>Crowdproof: ESL</vt:lpstr>
      <vt:lpstr>Crowdproof: Notes</vt:lpstr>
      <vt:lpstr>The Human Macro</vt:lpstr>
      <vt:lpstr>Like Siri but unrestricted</vt:lpstr>
      <vt:lpstr>The Human Macro</vt:lpstr>
      <vt:lpstr>Design challenges</vt:lpstr>
      <vt:lpstr>Showing the results</vt:lpstr>
      <vt:lpstr>Human Macro Examples</vt:lpstr>
      <vt:lpstr>Human Macro Examples</vt:lpstr>
      <vt:lpstr>Human Macro Examples</vt:lpstr>
      <vt:lpstr>Human Macro Examples</vt:lpstr>
      <vt:lpstr>Soylent’s contributions</vt:lpstr>
      <vt:lpstr>PowerPoint Presentation</vt:lpstr>
      <vt:lpstr>Would you let just anyone edit your documents?</vt:lpstr>
      <vt:lpstr>Would you let them read your email?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Computer Interaction Design</dc:title>
  <dc:creator>Ajay Patel</dc:creator>
  <cp:lastModifiedBy>Ajay Patel</cp:lastModifiedBy>
  <cp:revision>11</cp:revision>
  <dcterms:created xsi:type="dcterms:W3CDTF">2021-02-02T21:12:43Z</dcterms:created>
  <dcterms:modified xsi:type="dcterms:W3CDTF">2021-02-02T23:23:31Z</dcterms:modified>
</cp:coreProperties>
</file>